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8" r:id="rId3"/>
    <p:sldId id="259" r:id="rId4"/>
    <p:sldId id="362" r:id="rId5"/>
    <p:sldId id="366" r:id="rId6"/>
    <p:sldId id="367" r:id="rId7"/>
    <p:sldId id="369" r:id="rId8"/>
    <p:sldId id="360" r:id="rId9"/>
    <p:sldId id="274" r:id="rId10"/>
    <p:sldId id="337" r:id="rId11"/>
    <p:sldId id="426" r:id="rId12"/>
    <p:sldId id="446" r:id="rId13"/>
    <p:sldId id="447" r:id="rId14"/>
    <p:sldId id="353" r:id="rId15"/>
    <p:sldId id="370" r:id="rId16"/>
    <p:sldId id="450" r:id="rId17"/>
    <p:sldId id="449" r:id="rId18"/>
    <p:sldId id="448" r:id="rId19"/>
    <p:sldId id="371" r:id="rId20"/>
    <p:sldId id="372" r:id="rId21"/>
    <p:sldId id="373" r:id="rId22"/>
    <p:sldId id="374" r:id="rId23"/>
    <p:sldId id="375" r:id="rId24"/>
    <p:sldId id="376" r:id="rId25"/>
    <p:sldId id="324"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e8aeff1a28a076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81" autoAdjust="0"/>
    <p:restoredTop sz="93265" autoAdjust="0"/>
  </p:normalViewPr>
  <p:slideViewPr>
    <p:cSldViewPr snapToGrid="0">
      <p:cViewPr varScale="1">
        <p:scale>
          <a:sx n="77" d="100"/>
          <a:sy n="77" d="100"/>
        </p:scale>
        <p:origin x="67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2BB04-99A4-4E11-A933-BC564344C338}" type="datetimeFigureOut">
              <a:rPr lang="zh-CN" altLang="en-US" smtClean="0"/>
              <a:t>2024/6/14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30107-43F5-4D58-8E42-DBF37D6724D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430107-43F5-4D58-8E42-DBF37D6724DF}" type="slidenum">
              <a:rPr lang="zh-CN" altLang="en-US" smtClean="0"/>
              <a:t>4</a:t>
            </a:fld>
            <a:endParaRPr lang="zh-CN" altLang="en-US"/>
          </a:p>
        </p:txBody>
      </p:sp>
    </p:spTree>
    <p:extLst>
      <p:ext uri="{BB962C8B-B14F-4D97-AF65-F5344CB8AC3E}">
        <p14:creationId xmlns:p14="http://schemas.microsoft.com/office/powerpoint/2010/main" val="377577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430107-43F5-4D58-8E42-DBF37D6724DF}" type="slidenum">
              <a:rPr lang="zh-CN" altLang="en-US" smtClean="0"/>
              <a:t>5</a:t>
            </a:fld>
            <a:endParaRPr lang="zh-CN" altLang="en-US"/>
          </a:p>
        </p:txBody>
      </p:sp>
    </p:spTree>
    <p:extLst>
      <p:ext uri="{BB962C8B-B14F-4D97-AF65-F5344CB8AC3E}">
        <p14:creationId xmlns:p14="http://schemas.microsoft.com/office/powerpoint/2010/main" val="381800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430107-43F5-4D58-8E42-DBF37D6724DF}" type="slidenum">
              <a:rPr lang="zh-CN" altLang="en-US" smtClean="0"/>
              <a:t>6</a:t>
            </a:fld>
            <a:endParaRPr lang="zh-CN" altLang="en-US"/>
          </a:p>
        </p:txBody>
      </p:sp>
    </p:spTree>
    <p:extLst>
      <p:ext uri="{BB962C8B-B14F-4D97-AF65-F5344CB8AC3E}">
        <p14:creationId xmlns:p14="http://schemas.microsoft.com/office/powerpoint/2010/main" val="339525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430107-43F5-4D58-8E42-DBF37D6724DF}" type="slidenum">
              <a:rPr lang="zh-CN" altLang="en-US" smtClean="0"/>
              <a:t>7</a:t>
            </a:fld>
            <a:endParaRPr lang="zh-CN" altLang="en-US"/>
          </a:p>
        </p:txBody>
      </p:sp>
    </p:spTree>
    <p:extLst>
      <p:ext uri="{BB962C8B-B14F-4D97-AF65-F5344CB8AC3E}">
        <p14:creationId xmlns:p14="http://schemas.microsoft.com/office/powerpoint/2010/main" val="385311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430107-43F5-4D58-8E42-DBF37D6724DF}" type="slidenum">
              <a:rPr lang="zh-CN" altLang="en-US" smtClean="0"/>
              <a:t>8</a:t>
            </a:fld>
            <a:endParaRPr lang="zh-CN" altLang="en-US"/>
          </a:p>
        </p:txBody>
      </p:sp>
    </p:spTree>
    <p:extLst>
      <p:ext uri="{BB962C8B-B14F-4D97-AF65-F5344CB8AC3E}">
        <p14:creationId xmlns:p14="http://schemas.microsoft.com/office/powerpoint/2010/main" val="3290945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430107-43F5-4D58-8E42-DBF37D6724DF}" type="slidenum">
              <a:rPr lang="zh-CN" altLang="en-US" smtClean="0"/>
              <a:t>25</a:t>
            </a:fld>
            <a:endParaRPr lang="zh-CN" altLang="en-US"/>
          </a:p>
        </p:txBody>
      </p:sp>
    </p:spTree>
    <p:extLst>
      <p:ext uri="{BB962C8B-B14F-4D97-AF65-F5344CB8AC3E}">
        <p14:creationId xmlns:p14="http://schemas.microsoft.com/office/powerpoint/2010/main" val="68757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pp.buaase.cn/#/about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1104265" y="1851660"/>
            <a:ext cx="7452360" cy="9220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5400" b="1" dirty="0">
                <a:solidFill>
                  <a:srgbClr val="142938"/>
                </a:solidFill>
                <a:latin typeface="微软雅黑" panose="020B0503020204020204" pitchFamily="34" charset="-122"/>
                <a:ea typeface="微软雅黑" panose="020B0503020204020204" pitchFamily="34" charset="-122"/>
                <a:cs typeface="Yuppy SC" panose="020F0603040207020204" pitchFamily="34" charset="-122"/>
              </a:rPr>
              <a:t>EPP</a:t>
            </a:r>
            <a:r>
              <a:rPr lang="zh-CN" altLang="en-US" sz="5400" b="1" dirty="0">
                <a:solidFill>
                  <a:srgbClr val="142938"/>
                </a:solidFill>
                <a:latin typeface="微软雅黑" panose="020B0503020204020204" pitchFamily="34" charset="-122"/>
                <a:ea typeface="微软雅黑" panose="020B0503020204020204" pitchFamily="34" charset="-122"/>
                <a:cs typeface="Yuppy SC" panose="020F0603040207020204" pitchFamily="34" charset="-122"/>
              </a:rPr>
              <a:t>总结反思</a:t>
            </a:r>
            <a:endParaRPr kumimoji="0" lang="en-US" altLang="zh-CN" sz="5400" b="1" i="0" u="none" strike="noStrike" kern="1200" cap="none" spc="0" normalizeH="0" baseline="0" noProof="0" dirty="0">
              <a:ln>
                <a:noFill/>
              </a:ln>
              <a:solidFill>
                <a:srgbClr val="142938"/>
              </a:solidFill>
              <a:effectLst/>
              <a:uLnTx/>
              <a:uFillTx/>
              <a:latin typeface="微软雅黑" panose="020B0503020204020204" pitchFamily="34" charset="-122"/>
              <a:ea typeface="微软雅黑" panose="020B0503020204020204" pitchFamily="34" charset="-122"/>
              <a:cs typeface="Yuppy SC" panose="020F0603040207020204" pitchFamily="34" charset="-122"/>
            </a:endParaRPr>
          </a:p>
        </p:txBody>
      </p:sp>
      <p:sp>
        <p:nvSpPr>
          <p:cNvPr id="65" name="文本框 64"/>
          <p:cNvSpPr txBox="1"/>
          <p:nvPr/>
        </p:nvSpPr>
        <p:spPr>
          <a:xfrm>
            <a:off x="1270000" y="3013075"/>
            <a:ext cx="7121525" cy="52197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i="0" u="none" strike="noStrike" kern="1200" cap="none" spc="0" normalizeH="0" baseline="0" noProof="0" dirty="0">
                <a:ln>
                  <a:noFill/>
                </a:ln>
                <a:solidFill>
                  <a:schemeClr val="accent1">
                    <a:lumMod val="75000"/>
                  </a:schemeClr>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AI</a:t>
            </a:r>
            <a:r>
              <a:rPr kumimoji="0" lang="zh-CN" altLang="en-US" sz="2800" i="0" u="none" strike="noStrike" kern="1200" cap="none" spc="0" normalizeH="0" baseline="0" noProof="0" dirty="0">
                <a:ln>
                  <a:noFill/>
                </a:ln>
                <a:solidFill>
                  <a:schemeClr val="accent1">
                    <a:lumMod val="75000"/>
                  </a:schemeClr>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论文助手</a:t>
            </a: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pic>
        <p:nvPicPr>
          <p:cNvPr id="2" name="图片 1" descr="buaacs"/>
          <p:cNvPicPr>
            <a:picLocks noChangeAspect="1"/>
          </p:cNvPicPr>
          <p:nvPr/>
        </p:nvPicPr>
        <p:blipFill>
          <a:blip r:embed="rId2"/>
          <a:stretch>
            <a:fillRect/>
          </a:stretch>
        </p:blipFill>
        <p:spPr>
          <a:xfrm>
            <a:off x="9489440" y="243205"/>
            <a:ext cx="2476500" cy="609600"/>
          </a:xfrm>
          <a:prstGeom prst="rect">
            <a:avLst/>
          </a:prstGeom>
        </p:spPr>
      </p:pic>
      <p:sp>
        <p:nvSpPr>
          <p:cNvPr id="6" name="矩形 5"/>
          <p:cNvSpPr/>
          <p:nvPr/>
        </p:nvSpPr>
        <p:spPr>
          <a:xfrm>
            <a:off x="3971158" y="4372610"/>
            <a:ext cx="1522730" cy="589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148441" y="4372610"/>
            <a:ext cx="1522730" cy="589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边形 7"/>
          <p:cNvSpPr/>
          <p:nvPr/>
        </p:nvSpPr>
        <p:spPr>
          <a:xfrm>
            <a:off x="687705" y="3655695"/>
            <a:ext cx="8286115" cy="762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85271" y="4458335"/>
            <a:ext cx="1433195" cy="368300"/>
          </a:xfrm>
          <a:prstGeom prst="rect">
            <a:avLst/>
          </a:prstGeom>
          <a:noFill/>
        </p:spPr>
        <p:txBody>
          <a:bodyPr wrap="square" rtlCol="0">
            <a:spAutoFit/>
          </a:bodyPr>
          <a:lstStyle/>
          <a:p>
            <a:r>
              <a:rPr lang="zh-CN" altLang="en-US" dirty="0"/>
              <a:t>日期：</a:t>
            </a:r>
            <a:r>
              <a:rPr lang="en-US" altLang="zh-CN" dirty="0"/>
              <a:t>06-13</a:t>
            </a:r>
          </a:p>
        </p:txBody>
      </p:sp>
      <p:sp>
        <p:nvSpPr>
          <p:cNvPr id="12" name="文本框 11"/>
          <p:cNvSpPr txBox="1"/>
          <p:nvPr/>
        </p:nvSpPr>
        <p:spPr>
          <a:xfrm>
            <a:off x="3971158" y="4483100"/>
            <a:ext cx="1612900" cy="368300"/>
          </a:xfrm>
          <a:prstGeom prst="rect">
            <a:avLst/>
          </a:prstGeom>
          <a:noFill/>
        </p:spPr>
        <p:txBody>
          <a:bodyPr wrap="square" rtlCol="0">
            <a:spAutoFit/>
          </a:bodyPr>
          <a:lstStyle/>
          <a:p>
            <a:r>
              <a:rPr lang="zh-CN" altLang="en-US" dirty="0"/>
              <a:t>汇报：周靖宇</a:t>
            </a:r>
            <a:endParaRPr lang="en-US" altLang="zh-CN" dirty="0"/>
          </a:p>
        </p:txBody>
      </p:sp>
      <p:sp>
        <p:nvSpPr>
          <p:cNvPr id="13" name="矩形 12"/>
          <p:cNvSpPr/>
          <p:nvPr/>
        </p:nvSpPr>
        <p:spPr>
          <a:xfrm>
            <a:off x="1550034" y="4372610"/>
            <a:ext cx="1707409" cy="589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50035" y="4483100"/>
            <a:ext cx="1856740" cy="368300"/>
          </a:xfrm>
          <a:prstGeom prst="rect">
            <a:avLst/>
          </a:prstGeom>
          <a:noFill/>
        </p:spPr>
        <p:txBody>
          <a:bodyPr wrap="square" rtlCol="0">
            <a:spAutoFit/>
          </a:bodyPr>
          <a:lstStyle/>
          <a:p>
            <a:r>
              <a:rPr lang="en-US" altLang="zh-CN" dirty="0"/>
              <a:t>EPP</a:t>
            </a:r>
            <a:r>
              <a:rPr lang="zh-CN" altLang="en-US" dirty="0"/>
              <a:t>小组</a:t>
            </a:r>
            <a:endParaRPr lang="en-US" altLang="zh-CN" dirty="0"/>
          </a:p>
        </p:txBody>
      </p:sp>
      <p:pic>
        <p:nvPicPr>
          <p:cNvPr id="4" name="图片 3">
            <a:extLst>
              <a:ext uri="{FF2B5EF4-FFF2-40B4-BE49-F238E27FC236}">
                <a16:creationId xmlns:a16="http://schemas.microsoft.com/office/drawing/2014/main" id="{DAFEB1E7-C7F7-4E03-98D3-F1B0DE8088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635" y="2130742"/>
            <a:ext cx="3202305" cy="3202305"/>
          </a:xfrm>
          <a:prstGeom prst="rect">
            <a:avLst/>
          </a:prstGeom>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9962708"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b="1" kern="0" dirty="0">
                  <a:solidFill>
                    <a:prstClr val="white"/>
                  </a:solidFill>
                  <a:latin typeface="Verdana" panose="020B0604030504040204"/>
                  <a:ea typeface="微软雅黑" panose="020B0503020204020204" pitchFamily="34" charset="-122"/>
                </a:rPr>
                <a:t>时间线</a:t>
              </a:r>
              <a:endParaRPr kumimoji="0" lang="en-US" altLang="zh-CN"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4329430" cy="58477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02 </a:t>
            </a:r>
            <a:r>
              <a:rPr kumimoji="1" lang="zh-CN" altLang="en-US" sz="3200" b="1" dirty="0">
                <a:solidFill>
                  <a:schemeClr val="tx2"/>
                </a:solidFill>
                <a:latin typeface="微软雅黑" panose="020B0503020204020204" pitchFamily="34" charset="-122"/>
                <a:ea typeface="微软雅黑" panose="020B0503020204020204" pitchFamily="34" charset="-122"/>
              </a:rPr>
              <a:t>项目推进</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2" name="箭头: 右 1">
            <a:extLst>
              <a:ext uri="{FF2B5EF4-FFF2-40B4-BE49-F238E27FC236}">
                <a16:creationId xmlns:a16="http://schemas.microsoft.com/office/drawing/2014/main" id="{797A041F-AE45-4404-AF05-870C10309A43}"/>
              </a:ext>
            </a:extLst>
          </p:cNvPr>
          <p:cNvSpPr/>
          <p:nvPr/>
        </p:nvSpPr>
        <p:spPr>
          <a:xfrm>
            <a:off x="1311965" y="3429000"/>
            <a:ext cx="9312965" cy="697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 name="对话气泡: 矩形 2">
            <a:extLst>
              <a:ext uri="{FF2B5EF4-FFF2-40B4-BE49-F238E27FC236}">
                <a16:creationId xmlns:a16="http://schemas.microsoft.com/office/drawing/2014/main" id="{843C2149-DA70-42FA-A02D-535A43C874F3}"/>
              </a:ext>
            </a:extLst>
          </p:cNvPr>
          <p:cNvSpPr/>
          <p:nvPr/>
        </p:nvSpPr>
        <p:spPr>
          <a:xfrm>
            <a:off x="1311965" y="2534478"/>
            <a:ext cx="1759226" cy="894522"/>
          </a:xfrm>
          <a:prstGeom prst="wedgeRectCallo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3.22</a:t>
            </a:r>
            <a:r>
              <a:rPr lang="zh-CN" altLang="en-US" dirty="0"/>
              <a:t> 第一次需求评审</a:t>
            </a:r>
            <a:endParaRPr lang="LID4096" dirty="0"/>
          </a:p>
        </p:txBody>
      </p:sp>
      <p:sp>
        <p:nvSpPr>
          <p:cNvPr id="12" name="对话气泡: 矩形 11">
            <a:extLst>
              <a:ext uri="{FF2B5EF4-FFF2-40B4-BE49-F238E27FC236}">
                <a16:creationId xmlns:a16="http://schemas.microsoft.com/office/drawing/2014/main" id="{278263CD-7AB8-498C-87B1-627439654819}"/>
              </a:ext>
            </a:extLst>
          </p:cNvPr>
          <p:cNvSpPr/>
          <p:nvPr/>
        </p:nvSpPr>
        <p:spPr>
          <a:xfrm>
            <a:off x="2060715" y="4490218"/>
            <a:ext cx="1759226" cy="894522"/>
          </a:xfrm>
          <a:prstGeom prst="wedgeRectCallout">
            <a:avLst>
              <a:gd name="adj1" fmla="val -28743"/>
              <a:gd name="adj2" fmla="val -109722"/>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4.1</a:t>
            </a:r>
            <a:r>
              <a:rPr lang="zh-CN" altLang="en-US" dirty="0"/>
              <a:t> 第二次需求评审（成功）</a:t>
            </a:r>
            <a:endParaRPr lang="LID4096" dirty="0"/>
          </a:p>
        </p:txBody>
      </p:sp>
      <p:pic>
        <p:nvPicPr>
          <p:cNvPr id="5" name="图形 4" descr="关闭">
            <a:extLst>
              <a:ext uri="{FF2B5EF4-FFF2-40B4-BE49-F238E27FC236}">
                <a16:creationId xmlns:a16="http://schemas.microsoft.com/office/drawing/2014/main" id="{749C701A-8921-4E14-83BB-20A4CB1329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75275" y="2979005"/>
            <a:ext cx="389316" cy="389316"/>
          </a:xfrm>
          <a:prstGeom prst="rect">
            <a:avLst/>
          </a:prstGeom>
        </p:spPr>
      </p:pic>
      <p:sp>
        <p:nvSpPr>
          <p:cNvPr id="17" name="对话气泡: 矩形 16">
            <a:extLst>
              <a:ext uri="{FF2B5EF4-FFF2-40B4-BE49-F238E27FC236}">
                <a16:creationId xmlns:a16="http://schemas.microsoft.com/office/drawing/2014/main" id="{A0E1E603-CC82-47C3-9451-5E13BA1D6D49}"/>
              </a:ext>
            </a:extLst>
          </p:cNvPr>
          <p:cNvSpPr/>
          <p:nvPr/>
        </p:nvSpPr>
        <p:spPr>
          <a:xfrm>
            <a:off x="5787887" y="4528436"/>
            <a:ext cx="1759226" cy="894522"/>
          </a:xfrm>
          <a:prstGeom prst="wedgeRectCallout">
            <a:avLst>
              <a:gd name="adj1" fmla="val -28743"/>
              <a:gd name="adj2" fmla="val -109722"/>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5.7</a:t>
            </a:r>
            <a:r>
              <a:rPr lang="zh-CN" altLang="en-US" dirty="0"/>
              <a:t> </a:t>
            </a:r>
            <a:r>
              <a:rPr lang="en-US" altLang="zh-CN" dirty="0"/>
              <a:t>Alpha</a:t>
            </a:r>
            <a:r>
              <a:rPr lang="zh-CN" altLang="en-US" dirty="0"/>
              <a:t>版本展示，功能完成超过</a:t>
            </a:r>
            <a:r>
              <a:rPr lang="en-US" altLang="zh-CN" dirty="0"/>
              <a:t>90%</a:t>
            </a:r>
            <a:endParaRPr lang="LID4096" dirty="0"/>
          </a:p>
        </p:txBody>
      </p:sp>
      <p:sp>
        <p:nvSpPr>
          <p:cNvPr id="18" name="对话气泡: 矩形 17">
            <a:extLst>
              <a:ext uri="{FF2B5EF4-FFF2-40B4-BE49-F238E27FC236}">
                <a16:creationId xmlns:a16="http://schemas.microsoft.com/office/drawing/2014/main" id="{AC014F73-F0B0-49DE-9441-79F1945E16F8}"/>
              </a:ext>
            </a:extLst>
          </p:cNvPr>
          <p:cNvSpPr/>
          <p:nvPr/>
        </p:nvSpPr>
        <p:spPr>
          <a:xfrm>
            <a:off x="8635446" y="4574125"/>
            <a:ext cx="1759226" cy="894522"/>
          </a:xfrm>
          <a:prstGeom prst="wedgeRectCallout">
            <a:avLst>
              <a:gd name="adj1" fmla="val -37783"/>
              <a:gd name="adj2" fmla="val -113056"/>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6.7</a:t>
            </a:r>
            <a:r>
              <a:rPr lang="zh-CN" altLang="en-US" dirty="0"/>
              <a:t> </a:t>
            </a:r>
            <a:r>
              <a:rPr lang="en-US" altLang="zh-CN" dirty="0"/>
              <a:t>Beta</a:t>
            </a:r>
            <a:r>
              <a:rPr lang="zh-CN" altLang="en-US" dirty="0"/>
              <a:t>版本展示，顺利实现“发布会”</a:t>
            </a:r>
            <a:endParaRPr lang="LID4096" dirty="0"/>
          </a:p>
        </p:txBody>
      </p:sp>
      <p:sp>
        <p:nvSpPr>
          <p:cNvPr id="7" name="对话气泡: 椭圆形 6">
            <a:extLst>
              <a:ext uri="{FF2B5EF4-FFF2-40B4-BE49-F238E27FC236}">
                <a16:creationId xmlns:a16="http://schemas.microsoft.com/office/drawing/2014/main" id="{30A83123-0FED-487B-BECE-93A217A59ADB}"/>
              </a:ext>
            </a:extLst>
          </p:cNvPr>
          <p:cNvSpPr/>
          <p:nvPr/>
        </p:nvSpPr>
        <p:spPr>
          <a:xfrm>
            <a:off x="3528391" y="1938130"/>
            <a:ext cx="2567609" cy="1293016"/>
          </a:xfrm>
          <a:prstGeom prst="wedgeEllipseCallout">
            <a:avLst>
              <a:gd name="adj1" fmla="val -3027"/>
              <a:gd name="adj2" fmla="val 76336"/>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敏捷开发，每周多次推进进度</a:t>
            </a:r>
            <a:endParaRPr lang="LID4096" dirty="0"/>
          </a:p>
        </p:txBody>
      </p:sp>
      <p:sp>
        <p:nvSpPr>
          <p:cNvPr id="19" name="对话气泡: 椭圆形 18">
            <a:extLst>
              <a:ext uri="{FF2B5EF4-FFF2-40B4-BE49-F238E27FC236}">
                <a16:creationId xmlns:a16="http://schemas.microsoft.com/office/drawing/2014/main" id="{8C25951A-8212-46EB-9F82-EF8697AE7DFF}"/>
              </a:ext>
            </a:extLst>
          </p:cNvPr>
          <p:cNvSpPr/>
          <p:nvPr/>
        </p:nvSpPr>
        <p:spPr>
          <a:xfrm>
            <a:off x="6712225" y="1938130"/>
            <a:ext cx="3004500" cy="1293016"/>
          </a:xfrm>
          <a:prstGeom prst="wedgeEllipseCallout">
            <a:avLst>
              <a:gd name="adj1" fmla="val -3027"/>
              <a:gd name="adj2" fmla="val 76336"/>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开发节奏放缓，主要以优化美化为主</a:t>
            </a:r>
            <a:endParaRPr lang="LID4096" dirty="0"/>
          </a:p>
        </p:txBody>
      </p:sp>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70B52B5-0B06-4B9F-80AE-FE0065012666}"/>
              </a:ext>
            </a:extLst>
          </p:cNvPr>
          <p:cNvPicPr>
            <a:picLocks noChangeAspect="1"/>
          </p:cNvPicPr>
          <p:nvPr/>
        </p:nvPicPr>
        <p:blipFill>
          <a:blip r:embed="rId2"/>
          <a:stretch>
            <a:fillRect/>
          </a:stretch>
        </p:blipFill>
        <p:spPr>
          <a:xfrm>
            <a:off x="5629657" y="1968030"/>
            <a:ext cx="3871204" cy="3694265"/>
          </a:xfrm>
          <a:prstGeom prst="rect">
            <a:avLst/>
          </a:prstGeom>
        </p:spPr>
      </p:pic>
      <p:grpSp>
        <p:nvGrpSpPr>
          <p:cNvPr id="20" name="组合 19"/>
          <p:cNvGrpSpPr/>
          <p:nvPr/>
        </p:nvGrpSpPr>
        <p:grpSpPr>
          <a:xfrm>
            <a:off x="1016635" y="878205"/>
            <a:ext cx="9962515" cy="5674995"/>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19300" cy="609600"/>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b="1" kern="0" dirty="0">
                  <a:solidFill>
                    <a:prstClr val="white"/>
                  </a:solidFill>
                  <a:latin typeface="Verdana" panose="020B0604030504040204"/>
                  <a:ea typeface="微软雅黑" panose="020B0503020204020204" pitchFamily="34" charset="-122"/>
                </a:rPr>
                <a:t>任务管理</a:t>
              </a: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008880" cy="583565"/>
          </a:xfrm>
          <a:prstGeom prst="rect">
            <a:avLst/>
          </a:prstGeom>
          <a:noFill/>
        </p:spPr>
        <p:txBody>
          <a:bodyPr wrap="square" rtlCol="0">
            <a:spAutoFit/>
          </a:bodyPr>
          <a:lstStyle/>
          <a:p>
            <a:r>
              <a:rPr kumimoji="1" sz="3200" b="1" dirty="0">
                <a:solidFill>
                  <a:schemeClr val="tx2"/>
                </a:solidFill>
                <a:latin typeface="微软雅黑" panose="020B0503020204020204" pitchFamily="34" charset="-122"/>
                <a:ea typeface="微软雅黑" panose="020B0503020204020204" pitchFamily="34" charset="-122"/>
              </a:rPr>
              <a:t>PART 02 项目推进总结</a:t>
            </a:r>
          </a:p>
        </p:txBody>
      </p:sp>
      <p:pic>
        <p:nvPicPr>
          <p:cNvPr id="3" name="图片 2" descr="buaacs"/>
          <p:cNvPicPr>
            <a:picLocks noChangeAspect="1"/>
          </p:cNvPicPr>
          <p:nvPr/>
        </p:nvPicPr>
        <p:blipFill>
          <a:blip r:embed="rId3"/>
          <a:stretch>
            <a:fillRect/>
          </a:stretch>
        </p:blipFill>
        <p:spPr>
          <a:xfrm>
            <a:off x="9489440" y="243205"/>
            <a:ext cx="2476500" cy="609600"/>
          </a:xfrm>
          <a:prstGeom prst="rect">
            <a:avLst/>
          </a:prstGeom>
        </p:spPr>
      </p:pic>
      <p:sp>
        <p:nvSpPr>
          <p:cNvPr id="4" name="文本框 3"/>
          <p:cNvSpPr txBox="1"/>
          <p:nvPr/>
        </p:nvSpPr>
        <p:spPr>
          <a:xfrm>
            <a:off x="1489075" y="1962150"/>
            <a:ext cx="4312920" cy="3700145"/>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zh-CN" altLang="en-US" sz="2000" b="1" dirty="0"/>
              <a:t>任务拆解清晰</a:t>
            </a:r>
            <a:endParaRPr lang="zh-CN" altLang="en-US" sz="2000" dirty="0"/>
          </a:p>
          <a:p>
            <a:pPr marL="800100" lvl="1" indent="-342900" fontAlgn="auto">
              <a:lnSpc>
                <a:spcPct val="150000"/>
              </a:lnSpc>
              <a:buFont typeface="Arial" panose="020B0604020202020204" pitchFamily="34" charset="0"/>
              <a:buChar char="•"/>
            </a:pPr>
            <a:r>
              <a:rPr lang="zh-CN" altLang="en-US" dirty="0"/>
              <a:t>任务解耦</a:t>
            </a:r>
          </a:p>
          <a:p>
            <a:pPr lvl="1" indent="0" fontAlgn="auto">
              <a:lnSpc>
                <a:spcPct val="150000"/>
              </a:lnSpc>
              <a:buFont typeface="Arial" panose="020B0604020202020204" pitchFamily="34" charset="0"/>
              <a:buNone/>
            </a:pPr>
            <a:r>
              <a:rPr lang="zh-CN" altLang="en-US" dirty="0"/>
              <a:t>各负责人的具体负责条目</a:t>
            </a:r>
          </a:p>
          <a:p>
            <a:pPr lvl="1" indent="0" fontAlgn="auto">
              <a:lnSpc>
                <a:spcPct val="150000"/>
              </a:lnSpc>
              <a:buFont typeface="Arial" panose="020B0604020202020204" pitchFamily="34" charset="0"/>
              <a:buNone/>
            </a:pPr>
            <a:endParaRPr lang="zh-CN" altLang="en-US" dirty="0"/>
          </a:p>
          <a:p>
            <a:pPr marL="285750" indent="-285750" fontAlgn="auto">
              <a:lnSpc>
                <a:spcPct val="150000"/>
              </a:lnSpc>
              <a:buFont typeface="Wingdings" panose="05000000000000000000" charset="0"/>
              <a:buChar char="Ø"/>
            </a:pPr>
            <a:r>
              <a:rPr lang="zh-CN" altLang="en-US" sz="2000" b="1" dirty="0"/>
              <a:t>每周开展多次线下组会</a:t>
            </a:r>
            <a:r>
              <a:rPr lang="zh-CN" altLang="en-US" sz="2000" dirty="0"/>
              <a:t>	</a:t>
            </a:r>
          </a:p>
          <a:p>
            <a:pPr marL="800100" lvl="1" indent="-342900" fontAlgn="auto">
              <a:lnSpc>
                <a:spcPct val="150000"/>
              </a:lnSpc>
              <a:buFont typeface="Arial" panose="020B0604020202020204" pitchFamily="34" charset="0"/>
              <a:buChar char="•"/>
            </a:pPr>
            <a:r>
              <a:rPr lang="zh-CN" altLang="en-US" dirty="0"/>
              <a:t>集体验收上阶段任务</a:t>
            </a:r>
          </a:p>
          <a:p>
            <a:pPr marL="800100" lvl="1" indent="-342900" fontAlgn="auto">
              <a:lnSpc>
                <a:spcPct val="150000"/>
              </a:lnSpc>
              <a:buFont typeface="Arial" panose="020B0604020202020204" pitchFamily="34" charset="0"/>
              <a:buChar char="•"/>
            </a:pPr>
            <a:r>
              <a:rPr lang="zh-CN" altLang="en-US" dirty="0"/>
              <a:t>讨论、明确当前阶段实现细节</a:t>
            </a:r>
          </a:p>
          <a:p>
            <a:pPr marL="800100" lvl="1" indent="-342900" fontAlgn="auto">
              <a:lnSpc>
                <a:spcPct val="150000"/>
              </a:lnSpc>
              <a:buFont typeface="Arial" panose="020B0604020202020204" pitchFamily="34" charset="0"/>
              <a:buChar char="•"/>
            </a:pPr>
            <a:r>
              <a:rPr lang="zh-CN" altLang="en-US" dirty="0"/>
              <a:t>前后端、功能模块间面对面联调</a:t>
            </a:r>
          </a:p>
        </p:txBody>
      </p:sp>
      <p:pic>
        <p:nvPicPr>
          <p:cNvPr id="5" name="图片 4">
            <a:extLst>
              <a:ext uri="{FF2B5EF4-FFF2-40B4-BE49-F238E27FC236}">
                <a16:creationId xmlns:a16="http://schemas.microsoft.com/office/drawing/2014/main" id="{0990CEC1-4FF6-4FC7-8F16-A1974F3AE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6620" y="2765957"/>
            <a:ext cx="4065680" cy="2961861"/>
          </a:xfrm>
          <a:prstGeom prst="rect">
            <a:avLst/>
          </a:prstGeom>
        </p:spPr>
      </p:pic>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C9EC234-B6C8-4F23-A271-B7BA481230E6}"/>
              </a:ext>
            </a:extLst>
          </p:cNvPr>
          <p:cNvPicPr>
            <a:picLocks noChangeAspect="1"/>
          </p:cNvPicPr>
          <p:nvPr/>
        </p:nvPicPr>
        <p:blipFill>
          <a:blip r:embed="rId2"/>
          <a:stretch>
            <a:fillRect/>
          </a:stretch>
        </p:blipFill>
        <p:spPr>
          <a:xfrm>
            <a:off x="5282565" y="2995061"/>
            <a:ext cx="5077266" cy="2855962"/>
          </a:xfrm>
          <a:prstGeom prst="rect">
            <a:avLst/>
          </a:prstGeom>
        </p:spPr>
      </p:pic>
      <p:grpSp>
        <p:nvGrpSpPr>
          <p:cNvPr id="20" name="组合 19"/>
          <p:cNvGrpSpPr/>
          <p:nvPr/>
        </p:nvGrpSpPr>
        <p:grpSpPr>
          <a:xfrm>
            <a:off x="1016635" y="878205"/>
            <a:ext cx="9962515" cy="5674995"/>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19300" cy="609600"/>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b="1" kern="0" dirty="0">
                  <a:solidFill>
                    <a:prstClr val="white"/>
                  </a:solidFill>
                  <a:latin typeface="Verdana" panose="020B0604030504040204"/>
                  <a:ea typeface="微软雅黑" panose="020B0503020204020204" pitchFamily="34" charset="-122"/>
                </a:rPr>
                <a:t>高效协作</a:t>
              </a: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008880" cy="583565"/>
          </a:xfrm>
          <a:prstGeom prst="rect">
            <a:avLst/>
          </a:prstGeom>
          <a:noFill/>
        </p:spPr>
        <p:txBody>
          <a:bodyPr wrap="square" rtlCol="0">
            <a:spAutoFit/>
          </a:bodyPr>
          <a:lstStyle/>
          <a:p>
            <a:r>
              <a:rPr kumimoji="1" sz="3200" b="1" dirty="0">
                <a:solidFill>
                  <a:schemeClr val="tx2"/>
                </a:solidFill>
                <a:latin typeface="微软雅黑" panose="020B0503020204020204" pitchFamily="34" charset="-122"/>
                <a:ea typeface="微软雅黑" panose="020B0503020204020204" pitchFamily="34" charset="-122"/>
              </a:rPr>
              <a:t>PART 02 项目推进总结</a:t>
            </a:r>
          </a:p>
        </p:txBody>
      </p:sp>
      <p:pic>
        <p:nvPicPr>
          <p:cNvPr id="3" name="图片 2" descr="buaacs"/>
          <p:cNvPicPr>
            <a:picLocks noChangeAspect="1"/>
          </p:cNvPicPr>
          <p:nvPr/>
        </p:nvPicPr>
        <p:blipFill>
          <a:blip r:embed="rId3"/>
          <a:stretch>
            <a:fillRect/>
          </a:stretch>
        </p:blipFill>
        <p:spPr>
          <a:xfrm>
            <a:off x="9489440" y="243205"/>
            <a:ext cx="2476500" cy="609600"/>
          </a:xfrm>
          <a:prstGeom prst="rect">
            <a:avLst/>
          </a:prstGeom>
        </p:spPr>
      </p:pic>
      <p:sp>
        <p:nvSpPr>
          <p:cNvPr id="4" name="文本框 3"/>
          <p:cNvSpPr txBox="1"/>
          <p:nvPr/>
        </p:nvSpPr>
        <p:spPr>
          <a:xfrm>
            <a:off x="1513840" y="1962150"/>
            <a:ext cx="4507865" cy="3700145"/>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en-US" altLang="zh-CN" sz="2000" b="1" dirty="0"/>
              <a:t>Github</a:t>
            </a:r>
            <a:r>
              <a:rPr lang="zh-CN" altLang="en-US" sz="2000" b="1" dirty="0"/>
              <a:t>代码管理</a:t>
            </a:r>
            <a:endParaRPr lang="zh-CN" altLang="en-US" sz="2000" dirty="0"/>
          </a:p>
          <a:p>
            <a:pPr marL="800100" lvl="1" indent="-342900" fontAlgn="auto">
              <a:lnSpc>
                <a:spcPct val="150000"/>
              </a:lnSpc>
              <a:buFont typeface="Arial" panose="020B0604020202020204" pitchFamily="34" charset="0"/>
              <a:buChar char="•"/>
            </a:pPr>
            <a:r>
              <a:rPr lang="en-US" altLang="zh-CN" dirty="0"/>
              <a:t>CI/CD</a:t>
            </a:r>
            <a:r>
              <a:rPr lang="zh-CN" altLang="en-US" dirty="0"/>
              <a:t>任务流部署</a:t>
            </a:r>
          </a:p>
          <a:p>
            <a:pPr marL="800100" lvl="1" indent="-342900" fontAlgn="auto">
              <a:lnSpc>
                <a:spcPct val="150000"/>
              </a:lnSpc>
              <a:buFont typeface="Arial" panose="020B0604020202020204" pitchFamily="34" charset="0"/>
              <a:buChar char="•"/>
            </a:pPr>
            <a:r>
              <a:rPr lang="zh-CN" altLang="en-US" dirty="0"/>
              <a:t>按照</a:t>
            </a:r>
            <a:r>
              <a:rPr lang="en-US" altLang="zh-CN" dirty="0"/>
              <a:t>git</a:t>
            </a:r>
            <a:r>
              <a:rPr lang="zh-CN" altLang="en-US" dirty="0"/>
              <a:t>规范编写代码</a:t>
            </a:r>
          </a:p>
          <a:p>
            <a:pPr marL="285750" indent="-285750" fontAlgn="auto">
              <a:lnSpc>
                <a:spcPct val="150000"/>
              </a:lnSpc>
              <a:buFont typeface="Wingdings" panose="05000000000000000000" charset="0"/>
              <a:buChar char="Ø"/>
            </a:pPr>
            <a:r>
              <a:rPr lang="zh-CN" altLang="en-US" sz="2000" b="1" dirty="0"/>
              <a:t>共享文档编辑</a:t>
            </a:r>
            <a:r>
              <a:rPr lang="zh-CN" altLang="en-US" sz="2000" dirty="0"/>
              <a:t>	</a:t>
            </a:r>
          </a:p>
          <a:p>
            <a:pPr marL="800100" lvl="1" indent="-342900" fontAlgn="auto">
              <a:lnSpc>
                <a:spcPct val="150000"/>
              </a:lnSpc>
              <a:buFont typeface="Arial" panose="020B0604020202020204" pitchFamily="34" charset="0"/>
              <a:buChar char="•"/>
            </a:pPr>
            <a:r>
              <a:rPr lang="zh-CN" altLang="en-US" dirty="0"/>
              <a:t>即时同步工作进度、设计细节</a:t>
            </a:r>
          </a:p>
          <a:p>
            <a:pPr marL="800100" lvl="1" indent="-342900" fontAlgn="auto">
              <a:lnSpc>
                <a:spcPct val="150000"/>
              </a:lnSpc>
              <a:buFont typeface="Arial" panose="020B0604020202020204" pitchFamily="34" charset="0"/>
              <a:buChar char="•"/>
            </a:pPr>
            <a:r>
              <a:rPr lang="zh-CN" altLang="en-US" dirty="0"/>
              <a:t>各模块同步更新需求、设计等文档</a:t>
            </a:r>
          </a:p>
          <a:p>
            <a:pPr marL="800100" lvl="1" indent="-342900" fontAlgn="auto">
              <a:lnSpc>
                <a:spcPct val="150000"/>
              </a:lnSpc>
              <a:buFont typeface="Arial" panose="020B0604020202020204" pitchFamily="34" charset="0"/>
              <a:buChar char="•"/>
            </a:pPr>
            <a:r>
              <a:rPr lang="zh-CN" altLang="en-US" dirty="0"/>
              <a:t>前后端、功能模块间面对面联调</a:t>
            </a:r>
          </a:p>
        </p:txBody>
      </p:sp>
      <p:pic>
        <p:nvPicPr>
          <p:cNvPr id="7" name="图片 6">
            <a:extLst>
              <a:ext uri="{FF2B5EF4-FFF2-40B4-BE49-F238E27FC236}">
                <a16:creationId xmlns:a16="http://schemas.microsoft.com/office/drawing/2014/main" id="{2340E0CC-8EAB-46C2-8514-CABE7818C951}"/>
              </a:ext>
            </a:extLst>
          </p:cNvPr>
          <p:cNvPicPr>
            <a:picLocks noChangeAspect="1"/>
          </p:cNvPicPr>
          <p:nvPr/>
        </p:nvPicPr>
        <p:blipFill>
          <a:blip r:embed="rId4"/>
          <a:stretch>
            <a:fillRect/>
          </a:stretch>
        </p:blipFill>
        <p:spPr>
          <a:xfrm>
            <a:off x="5654865" y="1344823"/>
            <a:ext cx="5706058" cy="3263465"/>
          </a:xfrm>
          <a:prstGeom prst="rect">
            <a:avLst/>
          </a:prstGeom>
        </p:spPr>
      </p:pic>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016635" y="878205"/>
            <a:ext cx="9962515" cy="5674995"/>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19300" cy="609600"/>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b="1" kern="0" dirty="0">
                  <a:solidFill>
                    <a:prstClr val="white"/>
                  </a:solidFill>
                  <a:latin typeface="Verdana" panose="020B0604030504040204"/>
                  <a:ea typeface="微软雅黑" panose="020B0503020204020204" pitchFamily="34" charset="-122"/>
                </a:rPr>
                <a:t>团队共创</a:t>
              </a: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008880" cy="583565"/>
          </a:xfrm>
          <a:prstGeom prst="rect">
            <a:avLst/>
          </a:prstGeom>
          <a:noFill/>
        </p:spPr>
        <p:txBody>
          <a:bodyPr wrap="square" rtlCol="0">
            <a:spAutoFit/>
          </a:bodyPr>
          <a:lstStyle/>
          <a:p>
            <a:r>
              <a:rPr kumimoji="1" sz="3200" b="1" dirty="0">
                <a:solidFill>
                  <a:schemeClr val="tx2"/>
                </a:solidFill>
                <a:latin typeface="微软雅黑" panose="020B0503020204020204" pitchFamily="34" charset="-122"/>
                <a:ea typeface="微软雅黑" panose="020B0503020204020204" pitchFamily="34" charset="-122"/>
              </a:rPr>
              <a:t>PART 02 项目推进总结</a:t>
            </a:r>
          </a:p>
        </p:txBody>
      </p:sp>
      <p:pic>
        <p:nvPicPr>
          <p:cNvPr id="3" name="图片 2" descr="buaacs"/>
          <p:cNvPicPr>
            <a:picLocks noChangeAspect="1"/>
          </p:cNvPicPr>
          <p:nvPr/>
        </p:nvPicPr>
        <p:blipFill>
          <a:blip r:embed="rId2"/>
          <a:stretch>
            <a:fillRect/>
          </a:stretch>
        </p:blipFill>
        <p:spPr>
          <a:xfrm>
            <a:off x="9489440" y="243205"/>
            <a:ext cx="2476500" cy="609600"/>
          </a:xfrm>
          <a:prstGeom prst="rect">
            <a:avLst/>
          </a:prstGeom>
        </p:spPr>
      </p:pic>
      <p:sp>
        <p:nvSpPr>
          <p:cNvPr id="4" name="文本框 3"/>
          <p:cNvSpPr txBox="1"/>
          <p:nvPr/>
        </p:nvSpPr>
        <p:spPr>
          <a:xfrm>
            <a:off x="1566545" y="1772920"/>
            <a:ext cx="4507865" cy="4078605"/>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zh-CN" altLang="en-US" sz="2000" b="1" dirty="0"/>
              <a:t>各有所长</a:t>
            </a:r>
            <a:endParaRPr lang="zh-CN" altLang="en-US" sz="2000" dirty="0"/>
          </a:p>
          <a:p>
            <a:pPr marL="800100" lvl="1" indent="-342900" fontAlgn="auto">
              <a:lnSpc>
                <a:spcPct val="150000"/>
              </a:lnSpc>
              <a:buFont typeface="Arial" panose="020B0604020202020204" pitchFamily="34" charset="0"/>
              <a:buChar char="•"/>
            </a:pPr>
            <a:r>
              <a:rPr lang="zh-CN" altLang="en-US" dirty="0"/>
              <a:t>拥有一定开发经验</a:t>
            </a:r>
          </a:p>
          <a:p>
            <a:pPr marL="800100" lvl="1" indent="-342900" fontAlgn="auto">
              <a:lnSpc>
                <a:spcPct val="150000"/>
              </a:lnSpc>
              <a:buFont typeface="Arial" panose="020B0604020202020204" pitchFamily="34" charset="0"/>
              <a:buChar char="•"/>
            </a:pPr>
            <a:r>
              <a:rPr lang="zh-CN" altLang="en-US" dirty="0"/>
              <a:t>主动扩充自己的技术栈，</a:t>
            </a:r>
          </a:p>
          <a:p>
            <a:pPr lvl="1" indent="0" fontAlgn="auto">
              <a:lnSpc>
                <a:spcPct val="150000"/>
              </a:lnSpc>
              <a:buFont typeface="Arial" panose="020B0604020202020204" pitchFamily="34" charset="0"/>
              <a:buNone/>
            </a:pPr>
            <a:r>
              <a:rPr lang="zh-CN" altLang="en-US" dirty="0"/>
              <a:t>实现开发所需技术全覆盖</a:t>
            </a:r>
          </a:p>
          <a:p>
            <a:pPr marL="285750" indent="-285750" fontAlgn="auto">
              <a:lnSpc>
                <a:spcPct val="150000"/>
              </a:lnSpc>
              <a:buFont typeface="Wingdings" panose="05000000000000000000" charset="0"/>
              <a:buChar char="Ø"/>
            </a:pPr>
            <a:r>
              <a:rPr lang="zh-CN" altLang="en-US" sz="2000" b="1" dirty="0"/>
              <a:t>各司其职</a:t>
            </a:r>
            <a:r>
              <a:rPr lang="zh-CN" altLang="en-US" sz="2000" dirty="0"/>
              <a:t>	</a:t>
            </a:r>
          </a:p>
          <a:p>
            <a:pPr marL="800100" lvl="1" indent="-342900" fontAlgn="auto">
              <a:lnSpc>
                <a:spcPct val="150000"/>
              </a:lnSpc>
              <a:buFont typeface="Arial" panose="020B0604020202020204" pitchFamily="34" charset="0"/>
              <a:buChar char="•"/>
            </a:pPr>
            <a:r>
              <a:rPr lang="zh-CN" altLang="en-US" dirty="0"/>
              <a:t>按时保质完成阶段性任务</a:t>
            </a:r>
          </a:p>
          <a:p>
            <a:pPr marL="342900" indent="-342900" fontAlgn="auto">
              <a:lnSpc>
                <a:spcPct val="150000"/>
              </a:lnSpc>
              <a:buFont typeface="Wingdings" panose="05000000000000000000" charset="0"/>
              <a:buChar char="Ø"/>
            </a:pPr>
            <a:r>
              <a:rPr lang="zh-CN" altLang="en-US" sz="2000" b="1" dirty="0"/>
              <a:t>主动交流</a:t>
            </a:r>
          </a:p>
          <a:p>
            <a:pPr marL="800100" lvl="1" indent="-342900" fontAlgn="auto">
              <a:lnSpc>
                <a:spcPct val="150000"/>
              </a:lnSpc>
              <a:buFont typeface="Arial" panose="020B0604020202020204" pitchFamily="34" charset="0"/>
              <a:buChar char="•"/>
            </a:pPr>
            <a:r>
              <a:rPr lang="zh-CN" altLang="en-US" sz="1800" dirty="0"/>
              <a:t>积极讨论</a:t>
            </a:r>
          </a:p>
          <a:p>
            <a:pPr marL="800100" lvl="1" indent="-342900" fontAlgn="auto">
              <a:lnSpc>
                <a:spcPct val="150000"/>
              </a:lnSpc>
              <a:buFont typeface="Arial" panose="020B0604020202020204" pitchFamily="34" charset="0"/>
              <a:buChar char="•"/>
            </a:pPr>
            <a:r>
              <a:rPr lang="zh-CN" altLang="en-US" sz="1800" dirty="0"/>
              <a:t>相互理解、支持、提供帮助</a:t>
            </a:r>
          </a:p>
        </p:txBody>
      </p:sp>
      <p:grpSp>
        <p:nvGrpSpPr>
          <p:cNvPr id="6" name="组合 5"/>
          <p:cNvGrpSpPr/>
          <p:nvPr/>
        </p:nvGrpSpPr>
        <p:grpSpPr>
          <a:xfrm>
            <a:off x="6263640" y="2237740"/>
            <a:ext cx="2063750" cy="1554480"/>
            <a:chOff x="8674" y="2780"/>
            <a:chExt cx="3250" cy="2448"/>
          </a:xfrm>
        </p:grpSpPr>
        <p:sp>
          <p:nvSpPr>
            <p:cNvPr id="67" name="Rectangle 99"/>
            <p:cNvSpPr/>
            <p:nvPr/>
          </p:nvSpPr>
          <p:spPr>
            <a:xfrm>
              <a:off x="8755" y="2780"/>
              <a:ext cx="3006" cy="551"/>
            </a:xfrm>
            <a:prstGeom prst="rect">
              <a:avLst/>
            </a:prstGeom>
            <a:solidFill>
              <a:srgbClr val="0D8390"/>
            </a:solidFill>
            <a:ln w="12700" cmpd="sng">
              <a:solidFill>
                <a:srgbClr val="0D8390"/>
              </a:solidFill>
              <a:prstDash val="solid"/>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UI</a:t>
              </a:r>
              <a:r>
                <a:rPr lang="zh-CN" altLang="en-US" sz="1600" b="1" dirty="0">
                  <a:solidFill>
                    <a:schemeClr val="bg1"/>
                  </a:solidFill>
                  <a:latin typeface="微软雅黑" panose="020B0503020204020204" pitchFamily="34" charset="-122"/>
                  <a:ea typeface="微软雅黑" panose="020B0503020204020204" pitchFamily="34" charset="-122"/>
                </a:rPr>
                <a:t>设计</a:t>
              </a:r>
            </a:p>
          </p:txBody>
        </p:sp>
        <p:pic>
          <p:nvPicPr>
            <p:cNvPr id="129" name="图片 128"/>
            <p:cNvPicPr/>
            <p:nvPr/>
          </p:nvPicPr>
          <p:blipFill>
            <a:blip r:embed="rId3"/>
            <a:srcRect l="-8866" t="-12945" r="-10445" b="-10570"/>
            <a:stretch>
              <a:fillRect/>
            </a:stretch>
          </p:blipFill>
          <p:spPr>
            <a:xfrm>
              <a:off x="9655" y="3434"/>
              <a:ext cx="2269" cy="845"/>
            </a:xfrm>
            <a:prstGeom prst="rect">
              <a:avLst/>
            </a:prstGeom>
            <a:solidFill>
              <a:schemeClr val="bg1"/>
            </a:solidFill>
            <a:ln w="9525">
              <a:noFill/>
            </a:ln>
          </p:spPr>
        </p:pic>
        <p:pic>
          <p:nvPicPr>
            <p:cNvPr id="102" name="图片 101"/>
            <p:cNvPicPr/>
            <p:nvPr/>
          </p:nvPicPr>
          <p:blipFill>
            <a:blip r:embed="rId4"/>
            <a:stretch>
              <a:fillRect/>
            </a:stretch>
          </p:blipFill>
          <p:spPr>
            <a:xfrm>
              <a:off x="8674" y="4174"/>
              <a:ext cx="1249" cy="1054"/>
            </a:xfrm>
            <a:prstGeom prst="rect">
              <a:avLst/>
            </a:prstGeom>
            <a:noFill/>
            <a:ln w="9525">
              <a:noFill/>
            </a:ln>
          </p:spPr>
        </p:pic>
      </p:grpSp>
      <p:pic>
        <p:nvPicPr>
          <p:cNvPr id="7" name="图片 6"/>
          <p:cNvPicPr>
            <a:picLocks noChangeAspect="1"/>
          </p:cNvPicPr>
          <p:nvPr/>
        </p:nvPicPr>
        <p:blipFill>
          <a:blip r:embed="rId5"/>
          <a:stretch>
            <a:fillRect/>
          </a:stretch>
        </p:blipFill>
        <p:spPr>
          <a:xfrm>
            <a:off x="5645150" y="4572000"/>
            <a:ext cx="4938395" cy="607060"/>
          </a:xfrm>
          <a:prstGeom prst="rect">
            <a:avLst/>
          </a:prstGeom>
        </p:spPr>
      </p:pic>
      <p:pic>
        <p:nvPicPr>
          <p:cNvPr id="2" name="图片 1">
            <a:extLst>
              <a:ext uri="{FF2B5EF4-FFF2-40B4-BE49-F238E27FC236}">
                <a16:creationId xmlns:a16="http://schemas.microsoft.com/office/drawing/2014/main" id="{0B718D35-7ADF-4A40-AA98-7F7ED10ED069}"/>
              </a:ext>
            </a:extLst>
          </p:cNvPr>
          <p:cNvPicPr>
            <a:picLocks noChangeAspect="1"/>
          </p:cNvPicPr>
          <p:nvPr/>
        </p:nvPicPr>
        <p:blipFill>
          <a:blip r:embed="rId6"/>
          <a:stretch>
            <a:fillRect/>
          </a:stretch>
        </p:blipFill>
        <p:spPr>
          <a:xfrm>
            <a:off x="7007874" y="3242767"/>
            <a:ext cx="3575672" cy="607558"/>
          </a:xfrm>
          <a:prstGeom prst="rect">
            <a:avLst/>
          </a:prstGeom>
        </p:spPr>
      </p:pic>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9962708"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最终效果</a:t>
              </a: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a:t>
            </a:r>
            <a:r>
              <a:rPr kumimoji="1" lang="en-US" altLang="zh-CN" sz="3200" b="1">
                <a:solidFill>
                  <a:schemeClr val="tx2"/>
                </a:solidFill>
                <a:latin typeface="微软雅黑" panose="020B0503020204020204" pitchFamily="34" charset="-122"/>
                <a:ea typeface="微软雅黑" panose="020B0503020204020204" pitchFamily="34" charset="-122"/>
              </a:rPr>
              <a:t>02 </a:t>
            </a:r>
            <a:r>
              <a:rPr kumimoji="1" lang="zh-CN" altLang="en-US" sz="3200" b="1">
                <a:solidFill>
                  <a:schemeClr val="tx2"/>
                </a:solidFill>
                <a:latin typeface="微软雅黑" panose="020B0503020204020204" pitchFamily="34" charset="-122"/>
              </a:rPr>
              <a:t>项目推进总结</a:t>
            </a:r>
            <a:endParaRPr kumimoji="1" lang="zh-CN" altLang="en-US" sz="3200" b="1" dirty="0">
              <a:solidFill>
                <a:schemeClr val="tx2"/>
              </a:solidFill>
              <a:latin typeface="微软雅黑" panose="020B0503020204020204" pitchFamily="34" charset="-122"/>
              <a:ea typeface="微软雅黑" panose="020B0503020204020204" pitchFamily="34" charset="-122"/>
            </a:endParaRPr>
          </a:p>
        </p:txBody>
      </p:sp>
      <p:pic>
        <p:nvPicPr>
          <p:cNvPr id="6" name="图片 5" descr="buaacs"/>
          <p:cNvPicPr>
            <a:picLocks noChangeAspect="1"/>
          </p:cNvPicPr>
          <p:nvPr/>
        </p:nvPicPr>
        <p:blipFill>
          <a:blip r:embed="rId6"/>
          <a:stretch>
            <a:fillRect/>
          </a:stretch>
        </p:blipFill>
        <p:spPr>
          <a:xfrm>
            <a:off x="9489440" y="243205"/>
            <a:ext cx="2476500" cy="609600"/>
          </a:xfrm>
          <a:prstGeom prst="rect">
            <a:avLst/>
          </a:prstGeom>
        </p:spPr>
      </p:pic>
      <p:sp>
        <p:nvSpPr>
          <p:cNvPr id="13" name="文本框 12">
            <a:extLst>
              <a:ext uri="{FF2B5EF4-FFF2-40B4-BE49-F238E27FC236}">
                <a16:creationId xmlns:a16="http://schemas.microsoft.com/office/drawing/2014/main" id="{AB64A959-1291-4020-BB48-661D2F23DF60}"/>
              </a:ext>
            </a:extLst>
          </p:cNvPr>
          <p:cNvSpPr txBox="1"/>
          <p:nvPr/>
        </p:nvSpPr>
        <p:spPr>
          <a:xfrm>
            <a:off x="1566545" y="1772920"/>
            <a:ext cx="4507865" cy="4078605"/>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zh-CN" altLang="en-US" sz="2000" dirty="0"/>
              <a:t>完成所有设定功能</a:t>
            </a:r>
          </a:p>
          <a:p>
            <a:pPr marL="800100" lvl="1" indent="-342900" fontAlgn="auto">
              <a:lnSpc>
                <a:spcPct val="150000"/>
              </a:lnSpc>
              <a:buFont typeface="Arial" panose="020B0604020202020204" pitchFamily="34" charset="0"/>
              <a:buChar char="•"/>
            </a:pPr>
            <a:r>
              <a:rPr lang="zh-CN" altLang="en-US" dirty="0"/>
              <a:t>满足论文研读常见需求</a:t>
            </a:r>
          </a:p>
          <a:p>
            <a:pPr marL="800100" lvl="1" indent="-342900" fontAlgn="auto">
              <a:lnSpc>
                <a:spcPct val="150000"/>
              </a:lnSpc>
              <a:buFont typeface="Arial" panose="020B0604020202020204" pitchFamily="34" charset="0"/>
              <a:buChar char="•"/>
            </a:pPr>
            <a:r>
              <a:rPr lang="zh-CN" altLang="en-US" dirty="0"/>
              <a:t>解决了多个竞品痛点</a:t>
            </a:r>
          </a:p>
          <a:p>
            <a:pPr marL="285750" indent="-285750" fontAlgn="auto">
              <a:lnSpc>
                <a:spcPct val="150000"/>
              </a:lnSpc>
              <a:buFont typeface="Wingdings" panose="05000000000000000000" charset="0"/>
              <a:buChar char="Ø"/>
            </a:pPr>
            <a:r>
              <a:rPr lang="zh-CN" altLang="en-US" sz="2000" dirty="0"/>
              <a:t>自然的</a:t>
            </a:r>
            <a:r>
              <a:rPr lang="en-US" altLang="zh-CN" sz="2000" dirty="0"/>
              <a:t>UI</a:t>
            </a:r>
            <a:r>
              <a:rPr lang="zh-CN" altLang="en-US" sz="2000" dirty="0"/>
              <a:t>设计和交互动画</a:t>
            </a:r>
            <a:endParaRPr lang="en-US" altLang="zh-CN" sz="2000" dirty="0"/>
          </a:p>
          <a:p>
            <a:pPr marL="742950" lvl="1" indent="-285750">
              <a:lnSpc>
                <a:spcPct val="150000"/>
              </a:lnSpc>
              <a:buFont typeface="Wingdings" panose="05000000000000000000" charset="0"/>
              <a:buChar char="Ø"/>
            </a:pPr>
            <a:r>
              <a:rPr lang="zh-CN" altLang="en-US" sz="2000" dirty="0"/>
              <a:t>动画流程，符合交互直觉</a:t>
            </a:r>
            <a:endParaRPr lang="en-US" altLang="zh-CN" sz="2000" dirty="0"/>
          </a:p>
          <a:p>
            <a:pPr marL="742950" lvl="1" indent="-285750">
              <a:lnSpc>
                <a:spcPct val="150000"/>
              </a:lnSpc>
              <a:buFont typeface="Wingdings" panose="05000000000000000000" charset="0"/>
              <a:buChar char="Ø"/>
            </a:pPr>
            <a:r>
              <a:rPr lang="zh-CN" altLang="en-US" sz="2000" dirty="0"/>
              <a:t>界面美观</a:t>
            </a:r>
            <a:endParaRPr lang="en-US" altLang="zh-CN" sz="2000" dirty="0"/>
          </a:p>
          <a:p>
            <a:pPr marL="285750" indent="-285750" fontAlgn="auto">
              <a:lnSpc>
                <a:spcPct val="150000"/>
              </a:lnSpc>
              <a:buFont typeface="Wingdings" panose="05000000000000000000" charset="0"/>
              <a:buChar char="Ø"/>
            </a:pPr>
            <a:r>
              <a:rPr lang="zh-CN" altLang="en-US" sz="2000" dirty="0"/>
              <a:t>全面的</a:t>
            </a:r>
            <a:r>
              <a:rPr lang="en-US" altLang="zh-CN" sz="2000" dirty="0"/>
              <a:t>AI</a:t>
            </a:r>
            <a:r>
              <a:rPr lang="zh-CN" altLang="en-US" sz="2000" dirty="0"/>
              <a:t>回答</a:t>
            </a:r>
            <a:endParaRPr lang="en-US" altLang="zh-CN" sz="2000" dirty="0"/>
          </a:p>
          <a:p>
            <a:pPr marL="742950" lvl="1" indent="-285750">
              <a:lnSpc>
                <a:spcPct val="150000"/>
              </a:lnSpc>
              <a:buFont typeface="Wingdings" panose="05000000000000000000" charset="0"/>
              <a:buChar char="Ø"/>
            </a:pPr>
            <a:r>
              <a:rPr lang="zh-CN" altLang="en-US" dirty="0"/>
              <a:t>支持出处搜寻等功能</a:t>
            </a:r>
          </a:p>
        </p:txBody>
      </p:sp>
      <p:pic>
        <p:nvPicPr>
          <p:cNvPr id="16" name="1151_1717672750">
            <a:hlinkClick r:id="" action="ppaction://media"/>
            <a:extLst>
              <a:ext uri="{FF2B5EF4-FFF2-40B4-BE49-F238E27FC236}">
                <a16:creationId xmlns:a16="http://schemas.microsoft.com/office/drawing/2014/main" id="{CAC2C62C-B59A-4A3C-9A51-B3EDE66F7BCF}"/>
              </a:ext>
            </a:extLst>
          </p:cNvPr>
          <p:cNvPicPr>
            <a:picLocks noGrp="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449701" y="4023343"/>
            <a:ext cx="4190688" cy="2322001"/>
          </a:xfrm>
          <a:prstGeom prst="rect">
            <a:avLst/>
          </a:prstGeom>
        </p:spPr>
      </p:pic>
      <p:pic>
        <p:nvPicPr>
          <p:cNvPr id="17" name="1139_1717601763">
            <a:hlinkClick r:id="" action="ppaction://media"/>
            <a:extLst>
              <a:ext uri="{FF2B5EF4-FFF2-40B4-BE49-F238E27FC236}">
                <a16:creationId xmlns:a16="http://schemas.microsoft.com/office/drawing/2014/main" id="{E6595764-DA7F-4410-9D33-790E5F0A6CA2}"/>
              </a:ext>
            </a:extLst>
          </p:cNvPr>
          <p:cNvPicPr>
            <a:picLocks/>
          </p:cNvPicPr>
          <p:nvPr>
            <a:videoFile r:link="rId4"/>
            <p:extLst>
              <p:ext uri="{DAA4B4D4-6D71-4841-9C94-3DE7FCFB9230}">
                <p14:media xmlns:p14="http://schemas.microsoft.com/office/powerpoint/2010/main" r:embed="rId3"/>
              </p:ext>
            </p:extLst>
          </p:nvPr>
        </p:nvPicPr>
        <p:blipFill>
          <a:blip r:embed="rId8"/>
          <a:stretch>
            <a:fillRect/>
          </a:stretch>
        </p:blipFill>
        <p:spPr>
          <a:xfrm>
            <a:off x="5449701" y="1490221"/>
            <a:ext cx="4127452" cy="2322001"/>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11" fill="hold"/>
                                        <p:tgtEl>
                                          <p:spTgt spid="16"/>
                                        </p:tgtEl>
                                      </p:cBhvr>
                                    </p:cmd>
                                  </p:childTnLst>
                                </p:cTn>
                              </p:par>
                              <p:par>
                                <p:cTn id="7" presetID="1" presetClass="mediacall" presetSubtype="0" fill="hold" nodeType="withEffect">
                                  <p:stCondLst>
                                    <p:cond delay="0"/>
                                  </p:stCondLst>
                                  <p:childTnLst>
                                    <p:cmd type="call" cmd="playFrom(0.0)">
                                      <p:cBhvr>
                                        <p:cTn id="8" dur="3316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fill="hold" display="0">
                  <p:stCondLst>
                    <p:cond delay="indefinite"/>
                  </p:stCondLst>
                </p:cTn>
                <p:tgtEl>
                  <p:spTgt spid="16"/>
                </p:tgtEl>
              </p:cMediaNode>
            </p:video>
            <p:seq concurrent="1" nextAc="seek">
              <p:cTn id="10" restart="whenNotActive" fill="hold" evtFilter="cancelBubble" nodeType="interactiveSeq">
                <p:stCondLst>
                  <p:cond evt="onClick" delay="0">
                    <p:tgtEl>
                      <p:spTgt spid="1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6"/>
                                        </p:tgtEl>
                                      </p:cBhvr>
                                    </p:cmd>
                                  </p:childTnLst>
                                </p:cTn>
                              </p:par>
                            </p:childTnLst>
                          </p:cTn>
                        </p:par>
                      </p:childTnLst>
                    </p:cTn>
                  </p:par>
                </p:childTnLst>
              </p:cTn>
              <p:nextCondLst>
                <p:cond evt="onClick" delay="0">
                  <p:tgtEl>
                    <p:spTgt spid="16"/>
                  </p:tgtEl>
                </p:cond>
              </p:nextCondLst>
            </p:seq>
            <p:video>
              <p:cMediaNode>
                <p:cTn id="15" fill="hold" display="0">
                  <p:stCondLst>
                    <p:cond delay="indefinite"/>
                  </p:stCondLst>
                </p:cTn>
                <p:tgtEl>
                  <p:spTgt spid="17"/>
                </p:tgtEl>
              </p:cMediaNode>
            </p:video>
            <p:seq concurrent="1" nextAc="seek">
              <p:cTn id="16" restart="whenNotActive" fill="hold" evtFilter="cancelBubble" nodeType="interactiveSeq">
                <p:stCondLst>
                  <p:cond evt="onClick" delay="0">
                    <p:tgtEl>
                      <p:spTgt spid="1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200"/>
                                  </p:stCondLst>
                                  <p:childTnLst>
                                    <p:cmd type="call" cmd="togglePause">
                                      <p:cBhvr>
                                        <p:cTn id="20"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606290" y="2921635"/>
            <a:ext cx="5723890" cy="1014730"/>
          </a:xfrm>
          <a:prstGeom prst="rect">
            <a:avLst/>
          </a:prstGeom>
          <a:noFill/>
          <a:ln w="28575">
            <a:noFill/>
          </a:ln>
        </p:spPr>
        <p:txBody>
          <a:bodyPr wrap="square" rtlCol="0">
            <a:spAutoFit/>
          </a:bodyPr>
          <a:lstStyle/>
          <a:p>
            <a:pPr algn="dist"/>
            <a:r>
              <a:rPr lang="zh-CN" altLang="en-US" sz="6000" b="1" dirty="0">
                <a:latin typeface="微软雅黑" panose="020B0503020204020204" pitchFamily="34" charset="-122"/>
                <a:cs typeface="Yuppy SC" panose="020F0603040207020204" pitchFamily="34" charset="-122"/>
              </a:rPr>
              <a:t>结项收获与体会</a:t>
            </a:r>
            <a:endParaRPr lang="zh-CN" altLang="en-US" sz="6000" b="1" dirty="0">
              <a:latin typeface="微软雅黑" panose="020B0503020204020204" pitchFamily="34" charset="-122"/>
              <a:ea typeface="微软雅黑" panose="020B0503020204020204" pitchFamily="34" charset="-122"/>
              <a:cs typeface="Yuppy SC" panose="020F0603040207020204" pitchFamily="34" charset="-122"/>
            </a:endParaRPr>
          </a:p>
        </p:txBody>
      </p:sp>
      <p:pic>
        <p:nvPicPr>
          <p:cNvPr id="21" name="图片 20"/>
          <p:cNvPicPr>
            <a:picLocks noChangeAspect="1"/>
          </p:cNvPicPr>
          <p:nvPr/>
        </p:nvPicPr>
        <p:blipFill>
          <a:blip r:embed="rId2"/>
          <a:stretch>
            <a:fillRect/>
          </a:stretch>
        </p:blipFill>
        <p:spPr>
          <a:xfrm>
            <a:off x="9880973" y="2667233"/>
            <a:ext cx="1524000" cy="1524000"/>
          </a:xfrm>
          <a:prstGeom prst="rect">
            <a:avLst/>
          </a:prstGeom>
        </p:spPr>
      </p:pic>
      <p:sp>
        <p:nvSpPr>
          <p:cNvPr id="22" name="弧形 6"/>
          <p:cNvSpPr/>
          <p:nvPr/>
        </p:nvSpPr>
        <p:spPr>
          <a:xfrm>
            <a:off x="1370509" y="1845727"/>
            <a:ext cx="3136082" cy="3166334"/>
          </a:xfrm>
          <a:prstGeom prst="arc">
            <a:avLst>
              <a:gd name="adj1" fmla="val 5368489"/>
              <a:gd name="adj2" fmla="val 16261056"/>
            </a:avLst>
          </a:prstGeom>
          <a:noFill/>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弧形 7"/>
          <p:cNvSpPr/>
          <p:nvPr/>
        </p:nvSpPr>
        <p:spPr>
          <a:xfrm>
            <a:off x="2038295" y="2141519"/>
            <a:ext cx="2468295" cy="2628529"/>
          </a:xfrm>
          <a:prstGeom prst="arc">
            <a:avLst>
              <a:gd name="adj1" fmla="val 20643614"/>
              <a:gd name="adj2" fmla="val 3170841"/>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p:cNvSpPr/>
          <p:nvPr/>
        </p:nvSpPr>
        <p:spPr>
          <a:xfrm>
            <a:off x="2038297" y="2436052"/>
            <a:ext cx="1895666" cy="1895667"/>
          </a:xfrm>
          <a:prstGeom prst="ellipse">
            <a:avLst/>
          </a:prstGeom>
          <a:gradFill>
            <a:gsLst>
              <a:gs pos="0">
                <a:schemeClr val="bg1">
                  <a:lumMod val="95000"/>
                </a:schemeClr>
              </a:gs>
              <a:gs pos="98000">
                <a:schemeClr val="bg1">
                  <a:lumMod val="65000"/>
                </a:schemeClr>
              </a:gs>
            </a:gsLst>
            <a:lin ang="2700000" scaled="0"/>
          </a:gradFill>
          <a:ln w="28575">
            <a:gradFill>
              <a:gsLst>
                <a:gs pos="0">
                  <a:schemeClr val="accent1">
                    <a:lumMod val="5000"/>
                    <a:lumOff val="95000"/>
                  </a:schemeClr>
                </a:gs>
                <a:gs pos="100000">
                  <a:schemeClr val="bg1">
                    <a:lumMod val="50000"/>
                  </a:schemeClr>
                </a:gs>
              </a:gsLst>
              <a:lin ang="2700000" scaled="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25" name="椭圆 24"/>
          <p:cNvSpPr/>
          <p:nvPr/>
        </p:nvSpPr>
        <p:spPr>
          <a:xfrm>
            <a:off x="1929526" y="2327281"/>
            <a:ext cx="2113208" cy="2113209"/>
          </a:xfrm>
          <a:prstGeom prst="ellipse">
            <a:avLst/>
          </a:prstGeom>
          <a:noFill/>
          <a:ln w="28575"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42398" y="2823412"/>
            <a:ext cx="1687463" cy="1323439"/>
          </a:xfrm>
          <a:prstGeom prst="rect">
            <a:avLst/>
          </a:prstGeom>
          <a:noFill/>
          <a:ln w="28575">
            <a:noFill/>
          </a:ln>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cs typeface="Yuppy SC" panose="020F0603040207020204" pitchFamily="34" charset="-122"/>
              </a:rPr>
              <a:t>PART 03</a:t>
            </a:r>
            <a:endParaRPr lang="zh-CN" altLang="en-US" sz="4000" b="1" dirty="0">
              <a:latin typeface="微软雅黑" panose="020B0503020204020204" pitchFamily="34" charset="-122"/>
              <a:ea typeface="微软雅黑" panose="020B0503020204020204" pitchFamily="34" charset="-122"/>
              <a:cs typeface="Yuppy SC" panose="020F0603040207020204" pitchFamily="34" charset="-122"/>
            </a:endParaRPr>
          </a:p>
        </p:txBody>
      </p:sp>
      <p:sp>
        <p:nvSpPr>
          <p:cNvPr id="27" name="弧形 4"/>
          <p:cNvSpPr/>
          <p:nvPr/>
        </p:nvSpPr>
        <p:spPr>
          <a:xfrm>
            <a:off x="1764318" y="2141519"/>
            <a:ext cx="2459926" cy="2496901"/>
          </a:xfrm>
          <a:prstGeom prst="arc">
            <a:avLst>
              <a:gd name="adj1" fmla="val 16135557"/>
              <a:gd name="adj2" fmla="val 8938577"/>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 27"/>
          <p:cNvSpPr/>
          <p:nvPr/>
        </p:nvSpPr>
        <p:spPr>
          <a:xfrm>
            <a:off x="3436139" y="4462360"/>
            <a:ext cx="138494" cy="138494"/>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656955" y="4362588"/>
            <a:ext cx="80419" cy="80419"/>
          </a:xfrm>
          <a:prstGeom prst="ellipse">
            <a:avLst/>
          </a:prstGeom>
          <a:solidFill>
            <a:schemeClr val="bg1">
              <a:lumMod val="8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406965" y="3036202"/>
            <a:ext cx="110651" cy="110651"/>
          </a:xfrm>
          <a:prstGeom prst="ellipse">
            <a:avLst/>
          </a:prstGeom>
          <a:solidFill>
            <a:schemeClr val="bg1">
              <a:lumMod val="8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753294" y="4453635"/>
            <a:ext cx="125309" cy="137583"/>
          </a:xfrm>
          <a:prstGeom prst="rect">
            <a:avLst/>
          </a:prstGeom>
          <a:solidFill>
            <a:srgbClr val="00B0F0"/>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907389" y="3468634"/>
            <a:ext cx="85432" cy="85432"/>
          </a:xfrm>
          <a:prstGeom prst="ellipse">
            <a:avLst/>
          </a:prstGeom>
          <a:solidFill>
            <a:srgbClr val="C1C1C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47179" y="2327281"/>
            <a:ext cx="168204" cy="168204"/>
          </a:xfrm>
          <a:prstGeom prst="ellipse">
            <a:avLst/>
          </a:prstGeom>
          <a:solidFill>
            <a:srgbClr val="C1C1C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920474" y="2174707"/>
            <a:ext cx="68110" cy="68110"/>
          </a:xfrm>
          <a:prstGeom prst="ellipse">
            <a:avLst/>
          </a:prstGeom>
          <a:solidFill>
            <a:schemeClr val="bg1">
              <a:lumMod val="6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074745" y="6510883"/>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37" name="梯形 36"/>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pic>
        <p:nvPicPr>
          <p:cNvPr id="2" name="图片 1" descr="buaacs"/>
          <p:cNvPicPr>
            <a:picLocks noChangeAspect="1"/>
          </p:cNvPicPr>
          <p:nvPr/>
        </p:nvPicPr>
        <p:blipFill>
          <a:blip r:embed="rId3"/>
          <a:stretch>
            <a:fillRect/>
          </a:stretch>
        </p:blipFill>
        <p:spPr>
          <a:xfrm>
            <a:off x="9489440" y="243205"/>
            <a:ext cx="2476500" cy="609600"/>
          </a:xfrm>
          <a:prstGeom prst="rect">
            <a:avLst/>
          </a:prstGeom>
        </p:spPr>
      </p:pic>
    </p:spTree>
    <p:extLst>
      <p:ext uri="{BB962C8B-B14F-4D97-AF65-F5344CB8AC3E}">
        <p14:creationId xmlns:p14="http://schemas.microsoft.com/office/powerpoint/2010/main" val="3727306442"/>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9962708"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b="1" kern="0" dirty="0">
                  <a:solidFill>
                    <a:prstClr val="white"/>
                  </a:solidFill>
                  <a:latin typeface="Verdana" panose="020B0604030504040204"/>
                  <a:ea typeface="微软雅黑" panose="020B0503020204020204" pitchFamily="34" charset="-122"/>
                </a:rPr>
                <a:t>优点</a:t>
              </a:r>
              <a:endPar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03 </a:t>
            </a:r>
            <a:r>
              <a:rPr kumimoji="1" lang="zh-CN" altLang="en-US" sz="3200" b="1" dirty="0">
                <a:solidFill>
                  <a:schemeClr val="tx2"/>
                </a:solidFill>
                <a:latin typeface="微软雅黑" panose="020B0503020204020204" pitchFamily="34" charset="-122"/>
                <a:ea typeface="微软雅黑" panose="020B0503020204020204" pitchFamily="34" charset="-122"/>
              </a:rPr>
              <a:t>收获体会</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13" name="文本框 12">
            <a:extLst>
              <a:ext uri="{FF2B5EF4-FFF2-40B4-BE49-F238E27FC236}">
                <a16:creationId xmlns:a16="http://schemas.microsoft.com/office/drawing/2014/main" id="{AB64A959-1291-4020-BB48-661D2F23DF60}"/>
              </a:ext>
            </a:extLst>
          </p:cNvPr>
          <p:cNvSpPr txBox="1"/>
          <p:nvPr/>
        </p:nvSpPr>
        <p:spPr>
          <a:xfrm>
            <a:off x="1566545" y="1772920"/>
            <a:ext cx="7766298" cy="4078605"/>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zh-CN" altLang="en-US" dirty="0"/>
              <a:t>界面非常美观，用户交互比较自然，动画流程</a:t>
            </a:r>
            <a:endParaRPr lang="en-US" altLang="zh-CN" dirty="0"/>
          </a:p>
          <a:p>
            <a:pPr marL="285750" indent="-285750" fontAlgn="auto">
              <a:lnSpc>
                <a:spcPct val="150000"/>
              </a:lnSpc>
              <a:buFont typeface="Wingdings" panose="05000000000000000000" charset="0"/>
              <a:buChar char="Ø"/>
            </a:pPr>
            <a:endParaRPr lang="en-US" altLang="zh-CN" dirty="0"/>
          </a:p>
          <a:p>
            <a:pPr marL="285750" indent="-285750" fontAlgn="auto">
              <a:lnSpc>
                <a:spcPct val="150000"/>
              </a:lnSpc>
              <a:buFont typeface="Wingdings" panose="05000000000000000000" charset="0"/>
              <a:buChar char="Ø"/>
            </a:pPr>
            <a:r>
              <a:rPr lang="zh-CN" altLang="en-US" dirty="0"/>
              <a:t>虽然是大模型方面的小白，最终还是完成了本地部署的</a:t>
            </a:r>
            <a:r>
              <a:rPr lang="en-US" altLang="zh-CN" dirty="0"/>
              <a:t>RAG</a:t>
            </a:r>
            <a:r>
              <a:rPr lang="zh-CN" altLang="en-US" dirty="0"/>
              <a:t>系统，没有实现任何</a:t>
            </a:r>
            <a:r>
              <a:rPr lang="en-US" altLang="zh-CN" dirty="0"/>
              <a:t>API</a:t>
            </a:r>
          </a:p>
          <a:p>
            <a:pPr marL="285750" indent="-285750" fontAlgn="auto">
              <a:lnSpc>
                <a:spcPct val="150000"/>
              </a:lnSpc>
              <a:buFont typeface="Wingdings" panose="05000000000000000000" charset="0"/>
              <a:buChar char="Ø"/>
            </a:pPr>
            <a:endParaRPr lang="en-US" altLang="zh-CN" dirty="0"/>
          </a:p>
          <a:p>
            <a:pPr marL="285750" indent="-285750" fontAlgn="auto">
              <a:lnSpc>
                <a:spcPct val="150000"/>
              </a:lnSpc>
              <a:buFont typeface="Wingdings" panose="05000000000000000000" charset="0"/>
              <a:buChar char="Ø"/>
            </a:pPr>
            <a:r>
              <a:rPr lang="zh-CN" altLang="en-US" dirty="0"/>
              <a:t>管理端界面美观，包括了包含服务器载荷在内的全面信息</a:t>
            </a:r>
            <a:endParaRPr lang="en-US" altLang="zh-CN" dirty="0"/>
          </a:p>
          <a:p>
            <a:pPr marL="285750" indent="-285750" fontAlgn="auto">
              <a:lnSpc>
                <a:spcPct val="150000"/>
              </a:lnSpc>
              <a:buFont typeface="Wingdings" panose="05000000000000000000" charset="0"/>
              <a:buChar char="Ø"/>
            </a:pPr>
            <a:endParaRPr lang="en-US" altLang="zh-CN" dirty="0"/>
          </a:p>
          <a:p>
            <a:pPr marL="285750" indent="-285750" fontAlgn="auto">
              <a:lnSpc>
                <a:spcPct val="150000"/>
              </a:lnSpc>
              <a:buFont typeface="Wingdings" panose="05000000000000000000" charset="0"/>
              <a:buChar char="Ø"/>
            </a:pPr>
            <a:r>
              <a:rPr lang="zh-CN" altLang="en-US" dirty="0"/>
              <a:t>功能全面，充分考虑了竞品功能，从中进行优化或功能增加。</a:t>
            </a:r>
            <a:endParaRPr lang="en-US" altLang="zh-CN" dirty="0"/>
          </a:p>
        </p:txBody>
      </p:sp>
    </p:spTree>
    <p:extLst>
      <p:ext uri="{BB962C8B-B14F-4D97-AF65-F5344CB8AC3E}">
        <p14:creationId xmlns:p14="http://schemas.microsoft.com/office/powerpoint/2010/main" val="841849542"/>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9962708"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b="1" kern="0" dirty="0">
                  <a:solidFill>
                    <a:prstClr val="white"/>
                  </a:solidFill>
                  <a:latin typeface="Verdana" panose="020B0604030504040204"/>
                  <a:ea typeface="微软雅黑" panose="020B0503020204020204" pitchFamily="34" charset="-122"/>
                </a:rPr>
                <a:t>不足</a:t>
              </a:r>
              <a:endPar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03 </a:t>
            </a:r>
            <a:r>
              <a:rPr kumimoji="1" lang="zh-CN" altLang="en-US" sz="3200" b="1" dirty="0">
                <a:solidFill>
                  <a:schemeClr val="tx2"/>
                </a:solidFill>
                <a:latin typeface="微软雅黑" panose="020B0503020204020204" pitchFamily="34" charset="-122"/>
                <a:ea typeface="微软雅黑" panose="020B0503020204020204" pitchFamily="34" charset="-122"/>
              </a:rPr>
              <a:t>收获体会</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13" name="文本框 12">
            <a:extLst>
              <a:ext uri="{FF2B5EF4-FFF2-40B4-BE49-F238E27FC236}">
                <a16:creationId xmlns:a16="http://schemas.microsoft.com/office/drawing/2014/main" id="{AB64A959-1291-4020-BB48-661D2F23DF60}"/>
              </a:ext>
            </a:extLst>
          </p:cNvPr>
          <p:cNvSpPr txBox="1"/>
          <p:nvPr/>
        </p:nvSpPr>
        <p:spPr>
          <a:xfrm>
            <a:off x="1566545" y="1772920"/>
            <a:ext cx="7766298" cy="4078605"/>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en-US" altLang="zh-CN" dirty="0"/>
              <a:t>RAG</a:t>
            </a:r>
            <a:r>
              <a:rPr lang="zh-CN" altLang="en-US" dirty="0"/>
              <a:t>并发性不足，在某些特殊情况下存在卡死的情况（可能与后端服务器的内存和推理服务器的显存不足有关）</a:t>
            </a:r>
            <a:endParaRPr lang="en-US" altLang="zh-CN" dirty="0"/>
          </a:p>
          <a:p>
            <a:pPr marL="285750" indent="-285750" fontAlgn="auto">
              <a:lnSpc>
                <a:spcPct val="150000"/>
              </a:lnSpc>
              <a:buFont typeface="Wingdings" panose="05000000000000000000" charset="0"/>
              <a:buChar char="Ø"/>
            </a:pPr>
            <a:endParaRPr lang="en-US" altLang="zh-CN" dirty="0"/>
          </a:p>
          <a:p>
            <a:pPr marL="285750" indent="-285750" fontAlgn="auto">
              <a:lnSpc>
                <a:spcPct val="150000"/>
              </a:lnSpc>
              <a:buFont typeface="Wingdings" panose="05000000000000000000" charset="0"/>
              <a:buChar char="Ø"/>
            </a:pPr>
            <a:r>
              <a:rPr lang="zh-CN" altLang="en-US" dirty="0"/>
              <a:t>用户交互数据不足，热门文献推荐难以通过用户交互数据进行推荐，通过</a:t>
            </a:r>
            <a:r>
              <a:rPr lang="en-US" altLang="zh-CN" dirty="0" err="1"/>
              <a:t>arXiv</a:t>
            </a:r>
            <a:r>
              <a:rPr lang="zh-CN" altLang="en-US" dirty="0"/>
              <a:t>的最新文章进行推荐</a:t>
            </a:r>
            <a:endParaRPr lang="en-US" altLang="zh-CN" dirty="0"/>
          </a:p>
        </p:txBody>
      </p:sp>
    </p:spTree>
    <p:extLst>
      <p:ext uri="{BB962C8B-B14F-4D97-AF65-F5344CB8AC3E}">
        <p14:creationId xmlns:p14="http://schemas.microsoft.com/office/powerpoint/2010/main" val="1894591202"/>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9962708"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建议</a:t>
              </a: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03 </a:t>
            </a:r>
            <a:r>
              <a:rPr kumimoji="1" lang="zh-CN" altLang="en-US" sz="3200" b="1" dirty="0">
                <a:solidFill>
                  <a:schemeClr val="tx2"/>
                </a:solidFill>
                <a:latin typeface="微软雅黑" panose="020B0503020204020204" pitchFamily="34" charset="-122"/>
                <a:ea typeface="微软雅黑" panose="020B0503020204020204" pitchFamily="34" charset="-122"/>
              </a:rPr>
              <a:t>收获体会</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13" name="文本框 12">
            <a:extLst>
              <a:ext uri="{FF2B5EF4-FFF2-40B4-BE49-F238E27FC236}">
                <a16:creationId xmlns:a16="http://schemas.microsoft.com/office/drawing/2014/main" id="{AB64A959-1291-4020-BB48-661D2F23DF60}"/>
              </a:ext>
            </a:extLst>
          </p:cNvPr>
          <p:cNvSpPr txBox="1"/>
          <p:nvPr/>
        </p:nvSpPr>
        <p:spPr>
          <a:xfrm>
            <a:off x="1566545" y="1772920"/>
            <a:ext cx="8660820" cy="4078605"/>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zh-CN" altLang="en-US" dirty="0"/>
              <a:t>迭代项目提前审查代码质量，进行一定程度的测试</a:t>
            </a:r>
            <a:endParaRPr lang="en-US" altLang="zh-CN" dirty="0"/>
          </a:p>
          <a:p>
            <a:pPr marL="742950" lvl="1" indent="-285750">
              <a:lnSpc>
                <a:spcPct val="150000"/>
              </a:lnSpc>
              <a:buFont typeface="Wingdings" panose="05000000000000000000" charset="0"/>
              <a:buChar char="Ø"/>
            </a:pPr>
            <a:r>
              <a:rPr lang="zh-CN" altLang="en-US" dirty="0"/>
              <a:t>部分代码已经不适合进行迭代开发，过于积重难返，吃力不讨好</a:t>
            </a:r>
            <a:endParaRPr lang="en-US" altLang="zh-CN" dirty="0"/>
          </a:p>
          <a:p>
            <a:pPr marL="285750" indent="-285750">
              <a:lnSpc>
                <a:spcPct val="150000"/>
              </a:lnSpc>
              <a:buFont typeface="Wingdings" panose="05000000000000000000" charset="0"/>
              <a:buChar char="Ø"/>
            </a:pPr>
            <a:r>
              <a:rPr lang="en-US" altLang="zh-CN" dirty="0"/>
              <a:t>AI</a:t>
            </a:r>
            <a:r>
              <a:rPr lang="zh-CN" altLang="en-US" dirty="0"/>
              <a:t>功能难度大，工作量大，可以提供一些指导或相关资料</a:t>
            </a:r>
            <a:endParaRPr lang="en-US" altLang="zh-CN" dirty="0"/>
          </a:p>
          <a:p>
            <a:pPr marL="742950" lvl="1" indent="-285750">
              <a:lnSpc>
                <a:spcPct val="150000"/>
              </a:lnSpc>
              <a:buFont typeface="Wingdings" panose="05000000000000000000" charset="0"/>
              <a:buChar char="Ø"/>
            </a:pPr>
            <a:r>
              <a:rPr lang="zh-CN" altLang="en-US" dirty="0"/>
              <a:t>从开始到</a:t>
            </a:r>
            <a:r>
              <a:rPr lang="en-US" altLang="zh-CN" dirty="0"/>
              <a:t>RAG</a:t>
            </a:r>
            <a:r>
              <a:rPr lang="zh-CN" altLang="en-US" dirty="0"/>
              <a:t>，走了许多弯路</a:t>
            </a:r>
            <a:endParaRPr lang="en-US" altLang="zh-CN" dirty="0"/>
          </a:p>
          <a:p>
            <a:pPr marL="285750" indent="-285750">
              <a:lnSpc>
                <a:spcPct val="150000"/>
              </a:lnSpc>
              <a:buFont typeface="Wingdings" panose="05000000000000000000" charset="0"/>
              <a:buChar char="Ø"/>
            </a:pPr>
            <a:r>
              <a:rPr lang="zh-CN" altLang="en-US" dirty="0"/>
              <a:t>提供更多算力支持</a:t>
            </a:r>
            <a:endParaRPr lang="en-US" altLang="zh-CN" dirty="0"/>
          </a:p>
          <a:p>
            <a:pPr marL="742950" lvl="1" indent="-285750">
              <a:lnSpc>
                <a:spcPct val="150000"/>
              </a:lnSpc>
              <a:buFont typeface="Wingdings" panose="05000000000000000000" charset="0"/>
              <a:buChar char="Ø"/>
            </a:pPr>
            <a:r>
              <a:rPr lang="zh-CN" altLang="en-US" dirty="0"/>
              <a:t>本地部署的模型由于显存问题经常出现并发情况下响应慢，有时出现幻觉</a:t>
            </a:r>
            <a:endParaRPr lang="en-US" altLang="zh-CN" dirty="0"/>
          </a:p>
        </p:txBody>
      </p:sp>
    </p:spTree>
    <p:extLst>
      <p:ext uri="{BB962C8B-B14F-4D97-AF65-F5344CB8AC3E}">
        <p14:creationId xmlns:p14="http://schemas.microsoft.com/office/powerpoint/2010/main" val="2672932987"/>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03 </a:t>
            </a:r>
            <a:r>
              <a:rPr kumimoji="1" lang="zh-CN" altLang="en-US" sz="3200" b="1" dirty="0">
                <a:solidFill>
                  <a:schemeClr val="tx2"/>
                </a:solidFill>
                <a:latin typeface="微软雅黑" panose="020B0503020204020204" pitchFamily="34" charset="-122"/>
                <a:ea typeface="微软雅黑" panose="020B0503020204020204" pitchFamily="34" charset="-122"/>
              </a:rPr>
              <a:t>收获体会</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3" name="矩形: 圆角 2">
            <a:extLst>
              <a:ext uri="{FF2B5EF4-FFF2-40B4-BE49-F238E27FC236}">
                <a16:creationId xmlns:a16="http://schemas.microsoft.com/office/drawing/2014/main" id="{A639E734-BE81-4A69-97CD-558ACE611D8E}"/>
              </a:ext>
            </a:extLst>
          </p:cNvPr>
          <p:cNvSpPr/>
          <p:nvPr/>
        </p:nvSpPr>
        <p:spPr>
          <a:xfrm>
            <a:off x="745330" y="1103242"/>
            <a:ext cx="10701340" cy="5366921"/>
          </a:xfrm>
          <a:prstGeom prst="roundRect">
            <a:avLst>
              <a:gd name="adj" fmla="val 498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矩形 4">
            <a:extLst>
              <a:ext uri="{FF2B5EF4-FFF2-40B4-BE49-F238E27FC236}">
                <a16:creationId xmlns:a16="http://schemas.microsoft.com/office/drawing/2014/main" id="{B04BFD8B-02AB-462D-A3D9-AB7A5BEE3564}"/>
              </a:ext>
            </a:extLst>
          </p:cNvPr>
          <p:cNvSpPr/>
          <p:nvPr/>
        </p:nvSpPr>
        <p:spPr>
          <a:xfrm>
            <a:off x="3548270" y="1397674"/>
            <a:ext cx="7769109" cy="4770537"/>
          </a:xfrm>
          <a:prstGeom prst="rect">
            <a:avLst/>
          </a:prstGeom>
        </p:spPr>
        <p:txBody>
          <a:bodyPr wrap="square">
            <a:spAutoFit/>
          </a:bodyPr>
          <a:lstStyle/>
          <a:p>
            <a:pPr indent="304800" algn="just">
              <a:spcAft>
                <a:spcPts val="0"/>
              </a:spcAft>
            </a:pPr>
            <a:r>
              <a:rPr lang="zh-CN" altLang="en-US" sz="1600" kern="100" dirty="0">
                <a:latin typeface="+mj-ea"/>
                <a:ea typeface="+mj-ea"/>
                <a:cs typeface="仿宋_GB2312"/>
              </a:rPr>
              <a:t>经过这次软工项目的磨砺，我的专业能力、沟通技巧和团队合作意识得到了前所未有的提升，使我受益匪浅。在这个综合性的软件开发过程中，我身兼前端工程师、后端工程师和服务器运维工程师三重职责，全面锻炼了我的各项技能。</a:t>
            </a:r>
            <a:endParaRPr lang="zh-CN" altLang="en-US" sz="1200" kern="100" dirty="0">
              <a:latin typeface="+mj-ea"/>
              <a:ea typeface="+mj-ea"/>
              <a:cs typeface="Times New Roman" panose="02020603050405020304" pitchFamily="18" charset="0"/>
            </a:endParaRPr>
          </a:p>
          <a:p>
            <a:pPr indent="304800" algn="just">
              <a:spcAft>
                <a:spcPts val="0"/>
              </a:spcAft>
            </a:pPr>
            <a:r>
              <a:rPr lang="zh-CN" altLang="en-US" sz="1600" kern="100" dirty="0">
                <a:latin typeface="+mj-ea"/>
                <a:ea typeface="+mj-ea"/>
                <a:cs typeface="仿宋_GB2312"/>
              </a:rPr>
              <a:t>在前端开发的环节中，我逐渐摒弃了仅仅套用模板的陋习，开始深入理解前端开发的规范和技巧。特别是针对</a:t>
            </a:r>
            <a:r>
              <a:rPr lang="en-US" altLang="zh-CN" sz="1600" kern="100" dirty="0">
                <a:latin typeface="+mj-ea"/>
                <a:ea typeface="+mj-ea"/>
                <a:cs typeface="仿宋_GB2312"/>
              </a:rPr>
              <a:t>CSS</a:t>
            </a:r>
            <a:r>
              <a:rPr lang="zh-CN" altLang="en-US" sz="1600" kern="100" dirty="0">
                <a:latin typeface="+mj-ea"/>
                <a:ea typeface="+mj-ea"/>
                <a:cs typeface="仿宋_GB2312"/>
              </a:rPr>
              <a:t>样式的表现力，我获得了更加深刻的认知，能够灵活运用各种样式属性来打造出更加美观、符合用户体验的界面。在后端开发方面，我进一步加深了对</a:t>
            </a:r>
            <a:r>
              <a:rPr lang="en-US" altLang="zh-CN" sz="1600" kern="100" dirty="0">
                <a:latin typeface="+mj-ea"/>
                <a:ea typeface="+mj-ea"/>
                <a:cs typeface="仿宋_GB2312"/>
              </a:rPr>
              <a:t>Django</a:t>
            </a:r>
            <a:r>
              <a:rPr lang="zh-CN" altLang="en-US" sz="1600" kern="100" dirty="0">
                <a:latin typeface="+mj-ea"/>
                <a:ea typeface="+mj-ea"/>
                <a:cs typeface="仿宋_GB2312"/>
              </a:rPr>
              <a:t>框架的理解。通过对模型、视图、模板和</a:t>
            </a:r>
            <a:r>
              <a:rPr lang="en-US" altLang="zh-CN" sz="1600" kern="100" dirty="0">
                <a:latin typeface="+mj-ea"/>
                <a:ea typeface="+mj-ea"/>
                <a:cs typeface="仿宋_GB2312"/>
              </a:rPr>
              <a:t>ORM</a:t>
            </a:r>
            <a:r>
              <a:rPr lang="zh-CN" altLang="en-US" sz="1600" kern="100" dirty="0">
                <a:latin typeface="+mj-ea"/>
                <a:ea typeface="+mj-ea"/>
                <a:cs typeface="仿宋_GB2312"/>
              </a:rPr>
              <a:t>映射等关键概念的掌握，我能够更加熟练地运用</a:t>
            </a:r>
            <a:r>
              <a:rPr lang="en-US" altLang="zh-CN" sz="1600" kern="100" dirty="0">
                <a:latin typeface="+mj-ea"/>
                <a:ea typeface="+mj-ea"/>
                <a:cs typeface="仿宋_GB2312"/>
              </a:rPr>
              <a:t>Django</a:t>
            </a:r>
            <a:r>
              <a:rPr lang="zh-CN" altLang="en-US" sz="1600" kern="100" dirty="0">
                <a:latin typeface="+mj-ea"/>
                <a:ea typeface="+mj-ea"/>
                <a:cs typeface="仿宋_GB2312"/>
              </a:rPr>
              <a:t>进行业务逻辑的实现和数据库操作。此外，我还通过实践掌握了前后端部署的技巧，对</a:t>
            </a:r>
            <a:r>
              <a:rPr lang="en-US" altLang="zh-CN" sz="1600" kern="100" dirty="0">
                <a:latin typeface="+mj-ea"/>
                <a:ea typeface="+mj-ea"/>
                <a:cs typeface="仿宋_GB2312"/>
              </a:rPr>
              <a:t>SSL</a:t>
            </a:r>
            <a:r>
              <a:rPr lang="zh-CN" altLang="en-US" sz="1600" kern="100" dirty="0">
                <a:latin typeface="+mj-ea"/>
                <a:ea typeface="+mj-ea"/>
                <a:cs typeface="仿宋_GB2312"/>
              </a:rPr>
              <a:t>证书和</a:t>
            </a:r>
            <a:r>
              <a:rPr lang="en-US" altLang="zh-CN" sz="1600" kern="100" dirty="0">
                <a:latin typeface="+mj-ea"/>
                <a:ea typeface="+mj-ea"/>
                <a:cs typeface="仿宋_GB2312"/>
              </a:rPr>
              <a:t>Nginx</a:t>
            </a:r>
            <a:r>
              <a:rPr lang="zh-CN" altLang="en-US" sz="1600" kern="100" dirty="0">
                <a:latin typeface="+mj-ea"/>
                <a:ea typeface="+mj-ea"/>
                <a:cs typeface="仿宋_GB2312"/>
              </a:rPr>
              <a:t>的配置也有了更加清晰的认识。更值得一提的是，我自主设计并实现了一套</a:t>
            </a:r>
            <a:r>
              <a:rPr lang="en-US" altLang="zh-CN" sz="1600" kern="100" dirty="0">
                <a:latin typeface="+mj-ea"/>
                <a:ea typeface="+mj-ea"/>
                <a:cs typeface="仿宋_GB2312"/>
              </a:rPr>
              <a:t>Django</a:t>
            </a:r>
            <a:r>
              <a:rPr lang="zh-CN" altLang="en-US" sz="1600" kern="100" dirty="0">
                <a:latin typeface="+mj-ea"/>
                <a:ea typeface="+mj-ea"/>
                <a:cs typeface="仿宋_GB2312"/>
              </a:rPr>
              <a:t>项目本地、</a:t>
            </a:r>
            <a:r>
              <a:rPr lang="en-US" altLang="zh-CN" sz="1600" kern="100" dirty="0">
                <a:latin typeface="+mj-ea"/>
                <a:ea typeface="+mj-ea"/>
                <a:cs typeface="仿宋_GB2312"/>
              </a:rPr>
              <a:t>GitHub</a:t>
            </a:r>
            <a:r>
              <a:rPr lang="zh-CN" altLang="en-US" sz="1600" kern="100" dirty="0">
                <a:latin typeface="+mj-ea"/>
                <a:ea typeface="+mj-ea"/>
                <a:cs typeface="仿宋_GB2312"/>
              </a:rPr>
              <a:t>和服务器三端流水线部署的框架，极大地提高了项目的开发效率和可维护性。</a:t>
            </a:r>
            <a:endParaRPr lang="zh-CN" altLang="en-US" sz="1200" kern="100" dirty="0">
              <a:latin typeface="+mj-ea"/>
              <a:ea typeface="+mj-ea"/>
              <a:cs typeface="Times New Roman" panose="02020603050405020304" pitchFamily="18" charset="0"/>
            </a:endParaRPr>
          </a:p>
          <a:p>
            <a:pPr indent="304800" algn="just">
              <a:spcAft>
                <a:spcPts val="0"/>
              </a:spcAft>
            </a:pPr>
            <a:r>
              <a:rPr lang="zh-CN" altLang="en-US" sz="1600" kern="100" dirty="0">
                <a:latin typeface="+mj-ea"/>
                <a:ea typeface="+mj-ea"/>
                <a:cs typeface="仿宋_GB2312"/>
              </a:rPr>
              <a:t>在这个过程中，我深刻感受到了团队合作的重要性。尽管我们团队中每个人都面临着繁重的课外任务，但大家都能够积极投入，尽全力完成自己的工作任务。面对困难时，我们互相支持、共克时艰，充分发挥每个人的特长和优势，使得整个团队能够保持高效的协作状态。最终，我们的项目顺利完成了“发布会”，并获得了大家的一致好评。这次经历不仅让我学会了如何在团队中发挥自己的价值，更让我明白了团队合作的真谛：不在于能够迅速完成任务，而在于在合作的过程中共同成长，积累宝贵的经验和回忆。正如那句名言所说：“旅途中最美的风景并非终点，而是沿途的风景和陪伴我们的人。”</a:t>
            </a:r>
            <a:endParaRPr lang="en-US" altLang="zh-CN" sz="1600" kern="100" dirty="0">
              <a:latin typeface="+mj-ea"/>
              <a:ea typeface="+mj-ea"/>
              <a:cs typeface="仿宋_GB2312"/>
            </a:endParaRPr>
          </a:p>
        </p:txBody>
      </p:sp>
      <p:pic>
        <p:nvPicPr>
          <p:cNvPr id="1026" name="Picture 2" descr="profile">
            <a:extLst>
              <a:ext uri="{FF2B5EF4-FFF2-40B4-BE49-F238E27FC236}">
                <a16:creationId xmlns:a16="http://schemas.microsoft.com/office/drawing/2014/main" id="{F85F0585-2563-43D4-8037-2BACA5B9A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13" y="1306164"/>
            <a:ext cx="2490584" cy="249058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C52B7CD-43BE-49A1-A46A-2D45D29C1027}"/>
              </a:ext>
            </a:extLst>
          </p:cNvPr>
          <p:cNvSpPr txBox="1"/>
          <p:nvPr/>
        </p:nvSpPr>
        <p:spPr>
          <a:xfrm>
            <a:off x="1463952" y="4133051"/>
            <a:ext cx="1550505" cy="461665"/>
          </a:xfrm>
          <a:prstGeom prst="rect">
            <a:avLst/>
          </a:prstGeom>
          <a:noFill/>
        </p:spPr>
        <p:txBody>
          <a:bodyPr wrap="square" rtlCol="0">
            <a:spAutoFit/>
          </a:bodyPr>
          <a:lstStyle/>
          <a:p>
            <a:pPr algn="ctr"/>
            <a:r>
              <a:rPr lang="zh-CN" altLang="en-US" sz="2400" b="1" dirty="0"/>
              <a:t>黄一轩</a:t>
            </a:r>
            <a:endParaRPr lang="LID4096" sz="2400" b="1" dirty="0"/>
          </a:p>
        </p:txBody>
      </p:sp>
    </p:spTree>
    <p:extLst>
      <p:ext uri="{BB962C8B-B14F-4D97-AF65-F5344CB8AC3E}">
        <p14:creationId xmlns:p14="http://schemas.microsoft.com/office/powerpoint/2010/main" val="1488825078"/>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弧形 6"/>
          <p:cNvSpPr/>
          <p:nvPr/>
        </p:nvSpPr>
        <p:spPr>
          <a:xfrm>
            <a:off x="1370509" y="1845727"/>
            <a:ext cx="3136082" cy="3166334"/>
          </a:xfrm>
          <a:prstGeom prst="arc">
            <a:avLst>
              <a:gd name="adj1" fmla="val 5368489"/>
              <a:gd name="adj2" fmla="val 16261056"/>
            </a:avLst>
          </a:prstGeom>
          <a:noFill/>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7" name="弧形 7"/>
          <p:cNvSpPr/>
          <p:nvPr/>
        </p:nvSpPr>
        <p:spPr>
          <a:xfrm>
            <a:off x="2038295" y="2141519"/>
            <a:ext cx="2468295" cy="2628529"/>
          </a:xfrm>
          <a:prstGeom prst="arc">
            <a:avLst>
              <a:gd name="adj1" fmla="val 20643614"/>
              <a:gd name="adj2" fmla="val 3170841"/>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椭圆 38"/>
          <p:cNvSpPr/>
          <p:nvPr/>
        </p:nvSpPr>
        <p:spPr>
          <a:xfrm>
            <a:off x="2038297" y="2436052"/>
            <a:ext cx="1895666" cy="1895667"/>
          </a:xfrm>
          <a:prstGeom prst="ellipse">
            <a:avLst/>
          </a:prstGeom>
          <a:gradFill>
            <a:gsLst>
              <a:gs pos="0">
                <a:schemeClr val="bg1">
                  <a:lumMod val="95000"/>
                </a:schemeClr>
              </a:gs>
              <a:gs pos="98000">
                <a:schemeClr val="bg1">
                  <a:lumMod val="65000"/>
                </a:schemeClr>
              </a:gs>
            </a:gsLst>
            <a:lin ang="2700000" scaled="0"/>
          </a:gradFill>
          <a:ln w="28575">
            <a:gradFill>
              <a:gsLst>
                <a:gs pos="0">
                  <a:schemeClr val="accent1">
                    <a:lumMod val="5000"/>
                    <a:lumOff val="95000"/>
                  </a:schemeClr>
                </a:gs>
                <a:gs pos="100000">
                  <a:schemeClr val="bg1">
                    <a:lumMod val="50000"/>
                  </a:schemeClr>
                </a:gs>
              </a:gsLst>
              <a:lin ang="2700000" scaled="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40" name="椭圆 39"/>
          <p:cNvSpPr/>
          <p:nvPr/>
        </p:nvSpPr>
        <p:spPr>
          <a:xfrm>
            <a:off x="1929526" y="2327281"/>
            <a:ext cx="2113208" cy="2113209"/>
          </a:xfrm>
          <a:prstGeom prst="ellipse">
            <a:avLst/>
          </a:prstGeom>
          <a:noFill/>
          <a:ln w="28575"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123264" y="3036202"/>
            <a:ext cx="1687463" cy="769441"/>
          </a:xfrm>
          <a:prstGeom prst="rect">
            <a:avLst/>
          </a:prstGeom>
          <a:noFill/>
          <a:ln w="28575">
            <a:noFill/>
          </a:ln>
        </p:spPr>
        <p:txBody>
          <a:bodyPr wrap="square" rtlCol="0">
            <a:spAutoFit/>
          </a:bodyPr>
          <a:lstStyle/>
          <a:p>
            <a:pPr algn="ctr"/>
            <a:r>
              <a:rPr lang="zh-CN" altLang="en-US" sz="4400" b="1" dirty="0">
                <a:latin typeface="微软雅黑" panose="020B0503020204020204" pitchFamily="34" charset="-122"/>
                <a:ea typeface="微软雅黑" panose="020B0503020204020204" pitchFamily="34" charset="-122"/>
                <a:cs typeface="Yuppy SC" panose="020F0603040207020204" pitchFamily="34" charset="-122"/>
              </a:rPr>
              <a:t>目录</a:t>
            </a:r>
          </a:p>
        </p:txBody>
      </p:sp>
      <p:sp>
        <p:nvSpPr>
          <p:cNvPr id="43" name="弧形 4"/>
          <p:cNvSpPr/>
          <p:nvPr/>
        </p:nvSpPr>
        <p:spPr>
          <a:xfrm>
            <a:off x="1764318" y="2141519"/>
            <a:ext cx="2459926" cy="2496901"/>
          </a:xfrm>
          <a:prstGeom prst="arc">
            <a:avLst>
              <a:gd name="adj1" fmla="val 16135557"/>
              <a:gd name="adj2" fmla="val 8938577"/>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p:cNvSpPr/>
          <p:nvPr/>
        </p:nvSpPr>
        <p:spPr>
          <a:xfrm>
            <a:off x="3436139" y="4462360"/>
            <a:ext cx="138494" cy="138494"/>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656955" y="4362588"/>
            <a:ext cx="80419" cy="80419"/>
          </a:xfrm>
          <a:prstGeom prst="ellipse">
            <a:avLst/>
          </a:prstGeom>
          <a:solidFill>
            <a:schemeClr val="bg1">
              <a:lumMod val="8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411123" y="3036689"/>
            <a:ext cx="110651" cy="110651"/>
          </a:xfrm>
          <a:prstGeom prst="ellipse">
            <a:avLst/>
          </a:prstGeom>
          <a:solidFill>
            <a:schemeClr val="bg1">
              <a:lumMod val="8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753294" y="4453635"/>
            <a:ext cx="125309" cy="137583"/>
          </a:xfrm>
          <a:prstGeom prst="rect">
            <a:avLst/>
          </a:prstGeom>
          <a:solidFill>
            <a:srgbClr val="00B0F0"/>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907389" y="3468634"/>
            <a:ext cx="85432" cy="85432"/>
          </a:xfrm>
          <a:prstGeom prst="ellipse">
            <a:avLst/>
          </a:prstGeom>
          <a:solidFill>
            <a:srgbClr val="C1C1C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647179" y="2327281"/>
            <a:ext cx="168204" cy="168204"/>
          </a:xfrm>
          <a:prstGeom prst="ellipse">
            <a:avLst/>
          </a:prstGeom>
          <a:solidFill>
            <a:srgbClr val="C1C1C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920474" y="2174707"/>
            <a:ext cx="68110" cy="68110"/>
          </a:xfrm>
          <a:prstGeom prst="ellipse">
            <a:avLst/>
          </a:prstGeom>
          <a:solidFill>
            <a:schemeClr val="bg1">
              <a:lumMod val="6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弧形 23"/>
          <p:cNvSpPr/>
          <p:nvPr/>
        </p:nvSpPr>
        <p:spPr>
          <a:xfrm>
            <a:off x="-1546388" y="-910390"/>
            <a:ext cx="8344611" cy="8678779"/>
          </a:xfrm>
          <a:prstGeom prst="arc">
            <a:avLst>
              <a:gd name="adj1" fmla="val 18427511"/>
              <a:gd name="adj2" fmla="val 3189909"/>
            </a:avLst>
          </a:prstGeom>
          <a:ln w="31750">
            <a:gradFill>
              <a:gsLst>
                <a:gs pos="86000">
                  <a:srgbClr val="0FB3EE"/>
                </a:gs>
                <a:gs pos="0">
                  <a:schemeClr val="bg1">
                    <a:lumMod val="85000"/>
                  </a:schemeClr>
                </a:gs>
                <a:gs pos="100000">
                  <a:srgbClr val="00B0F0"/>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30" name="梯形 29"/>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42" name="圆角矩形 115">
            <a:extLst>
              <a:ext uri="{FF2B5EF4-FFF2-40B4-BE49-F238E27FC236}">
                <a16:creationId xmlns:a16="http://schemas.microsoft.com/office/drawing/2014/main" id="{F96A2532-19AD-4FF6-A8FC-8C8A8887C3AA}"/>
              </a:ext>
            </a:extLst>
          </p:cNvPr>
          <p:cNvSpPr/>
          <p:nvPr/>
        </p:nvSpPr>
        <p:spPr>
          <a:xfrm>
            <a:off x="7277939" y="1589711"/>
            <a:ext cx="4374470" cy="906321"/>
          </a:xfrm>
          <a:prstGeom prst="roundRect">
            <a:avLst>
              <a:gd name="adj" fmla="val 50000"/>
            </a:avLst>
          </a:prstGeom>
          <a:solidFill>
            <a:srgbClr val="00B0F0"/>
          </a:solidFill>
          <a:ln w="25400">
            <a:gradFill flip="none" rotWithShape="1">
              <a:gsLst>
                <a:gs pos="100000">
                  <a:schemeClr val="bg1">
                    <a:lumMod val="65000"/>
                  </a:schemeClr>
                </a:gs>
                <a:gs pos="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文本框 43">
            <a:extLst>
              <a:ext uri="{FF2B5EF4-FFF2-40B4-BE49-F238E27FC236}">
                <a16:creationId xmlns:a16="http://schemas.microsoft.com/office/drawing/2014/main" id="{0ECBD765-BA48-45CF-881D-8BE758A469AF}"/>
              </a:ext>
            </a:extLst>
          </p:cNvPr>
          <p:cNvSpPr txBox="1"/>
          <p:nvPr/>
        </p:nvSpPr>
        <p:spPr>
          <a:xfrm>
            <a:off x="7277735" y="1781810"/>
            <a:ext cx="4374515"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01 </a:t>
            </a:r>
            <a:r>
              <a:rPr lang="zh-CN" altLang="en-US" sz="2800" b="1" dirty="0">
                <a:solidFill>
                  <a:prstClr val="white"/>
                </a:solidFill>
                <a:latin typeface="微软雅黑" panose="020B0503020204020204" pitchFamily="34" charset="-122"/>
                <a:ea typeface="微软雅黑" panose="020B0503020204020204" pitchFamily="34" charset="-122"/>
                <a:cs typeface="Aharoni" panose="02010803020104030203" pitchFamily="2" charset="-79"/>
              </a:rPr>
              <a:t>项目成员及分工</a:t>
            </a:r>
          </a:p>
        </p:txBody>
      </p:sp>
      <p:sp>
        <p:nvSpPr>
          <p:cNvPr id="45" name="圆角矩形 115">
            <a:extLst>
              <a:ext uri="{FF2B5EF4-FFF2-40B4-BE49-F238E27FC236}">
                <a16:creationId xmlns:a16="http://schemas.microsoft.com/office/drawing/2014/main" id="{EC69A2B0-D183-47E6-8AB5-4F4DAE7B566D}"/>
              </a:ext>
            </a:extLst>
          </p:cNvPr>
          <p:cNvSpPr/>
          <p:nvPr/>
        </p:nvSpPr>
        <p:spPr>
          <a:xfrm>
            <a:off x="7277939" y="2985218"/>
            <a:ext cx="4374470" cy="906321"/>
          </a:xfrm>
          <a:prstGeom prst="roundRect">
            <a:avLst>
              <a:gd name="adj" fmla="val 50000"/>
            </a:avLst>
          </a:prstGeom>
          <a:solidFill>
            <a:schemeClr val="accent2"/>
          </a:solidFill>
          <a:ln w="25400">
            <a:gradFill flip="none" rotWithShape="1">
              <a:gsLst>
                <a:gs pos="100000">
                  <a:srgbClr val="CFCFCF"/>
                </a:gs>
                <a:gs pos="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Arial" panose="020B0604020202020204"/>
              <a:ea typeface="微软雅黑" panose="020B0503020204020204" pitchFamily="34" charset="-122"/>
            </a:endParaRPr>
          </a:p>
        </p:txBody>
      </p:sp>
      <p:sp>
        <p:nvSpPr>
          <p:cNvPr id="54" name="文本框 53">
            <a:extLst>
              <a:ext uri="{FF2B5EF4-FFF2-40B4-BE49-F238E27FC236}">
                <a16:creationId xmlns:a16="http://schemas.microsoft.com/office/drawing/2014/main" id="{CDA2D105-FBF3-4ADD-8CF5-3F9EA121C210}"/>
              </a:ext>
            </a:extLst>
          </p:cNvPr>
          <p:cNvSpPr txBox="1"/>
          <p:nvPr/>
        </p:nvSpPr>
        <p:spPr>
          <a:xfrm>
            <a:off x="7277735" y="3172460"/>
            <a:ext cx="437515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02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项目推进总结</a:t>
            </a:r>
          </a:p>
        </p:txBody>
      </p:sp>
      <p:pic>
        <p:nvPicPr>
          <p:cNvPr id="55" name="图片 54" descr="buaacs">
            <a:extLst>
              <a:ext uri="{FF2B5EF4-FFF2-40B4-BE49-F238E27FC236}">
                <a16:creationId xmlns:a16="http://schemas.microsoft.com/office/drawing/2014/main" id="{EF4BD798-D08F-499C-80B1-6A410F221364}"/>
              </a:ext>
            </a:extLst>
          </p:cNvPr>
          <p:cNvPicPr>
            <a:picLocks noChangeAspect="1"/>
          </p:cNvPicPr>
          <p:nvPr>
            <p:custDataLst>
              <p:tags r:id="rId1"/>
            </p:custDataLst>
          </p:nvPr>
        </p:nvPicPr>
        <p:blipFill>
          <a:blip r:embed="rId3"/>
          <a:stretch>
            <a:fillRect/>
          </a:stretch>
        </p:blipFill>
        <p:spPr>
          <a:xfrm>
            <a:off x="9489440" y="243205"/>
            <a:ext cx="2476500" cy="609600"/>
          </a:xfrm>
          <a:prstGeom prst="rect">
            <a:avLst/>
          </a:prstGeom>
        </p:spPr>
      </p:pic>
      <p:sp>
        <p:nvSpPr>
          <p:cNvPr id="56" name="圆角矩形 115">
            <a:extLst>
              <a:ext uri="{FF2B5EF4-FFF2-40B4-BE49-F238E27FC236}">
                <a16:creationId xmlns:a16="http://schemas.microsoft.com/office/drawing/2014/main" id="{BBE0B25F-9A07-4BDC-ACE4-81DF3E62282B}"/>
              </a:ext>
            </a:extLst>
          </p:cNvPr>
          <p:cNvSpPr/>
          <p:nvPr/>
        </p:nvSpPr>
        <p:spPr>
          <a:xfrm>
            <a:off x="7277939" y="4330148"/>
            <a:ext cx="4374470" cy="906321"/>
          </a:xfrm>
          <a:prstGeom prst="roundRect">
            <a:avLst>
              <a:gd name="adj" fmla="val 50000"/>
            </a:avLst>
          </a:prstGeom>
          <a:solidFill>
            <a:schemeClr val="accent1">
              <a:lumMod val="75000"/>
            </a:schemeClr>
          </a:solidFill>
          <a:ln w="25400">
            <a:gradFill flip="none" rotWithShape="1">
              <a:gsLst>
                <a:gs pos="100000">
                  <a:srgbClr val="CFCFCF"/>
                </a:gs>
                <a:gs pos="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Arial" panose="020B0604020202020204"/>
              <a:ea typeface="微软雅黑" panose="020B0503020204020204" pitchFamily="34" charset="-122"/>
            </a:endParaRPr>
          </a:p>
        </p:txBody>
      </p:sp>
      <p:sp>
        <p:nvSpPr>
          <p:cNvPr id="57" name="文本框 56">
            <a:extLst>
              <a:ext uri="{FF2B5EF4-FFF2-40B4-BE49-F238E27FC236}">
                <a16:creationId xmlns:a16="http://schemas.microsoft.com/office/drawing/2014/main" id="{688D6AE8-A5E4-473D-87F9-73B74C9380A5}"/>
              </a:ext>
            </a:extLst>
          </p:cNvPr>
          <p:cNvSpPr txBox="1"/>
          <p:nvPr/>
        </p:nvSpPr>
        <p:spPr>
          <a:xfrm>
            <a:off x="7277735" y="4507865"/>
            <a:ext cx="437515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03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结项收获与体会</a:t>
            </a: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03 </a:t>
            </a:r>
            <a:r>
              <a:rPr kumimoji="1" lang="zh-CN" altLang="en-US" sz="3200" b="1" dirty="0">
                <a:solidFill>
                  <a:schemeClr val="tx2"/>
                </a:solidFill>
                <a:latin typeface="微软雅黑" panose="020B0503020204020204" pitchFamily="34" charset="-122"/>
                <a:ea typeface="微软雅黑" panose="020B0503020204020204" pitchFamily="34" charset="-122"/>
              </a:rPr>
              <a:t>收获体会</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3" name="矩形: 圆角 2">
            <a:extLst>
              <a:ext uri="{FF2B5EF4-FFF2-40B4-BE49-F238E27FC236}">
                <a16:creationId xmlns:a16="http://schemas.microsoft.com/office/drawing/2014/main" id="{A639E734-BE81-4A69-97CD-558ACE611D8E}"/>
              </a:ext>
            </a:extLst>
          </p:cNvPr>
          <p:cNvSpPr/>
          <p:nvPr/>
        </p:nvSpPr>
        <p:spPr>
          <a:xfrm>
            <a:off x="745330" y="1103242"/>
            <a:ext cx="10701340" cy="5366921"/>
          </a:xfrm>
          <a:prstGeom prst="roundRect">
            <a:avLst>
              <a:gd name="adj" fmla="val 498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文本框 1">
            <a:extLst>
              <a:ext uri="{FF2B5EF4-FFF2-40B4-BE49-F238E27FC236}">
                <a16:creationId xmlns:a16="http://schemas.microsoft.com/office/drawing/2014/main" id="{5297CD56-A7F7-41E8-965F-45AC779946A8}"/>
              </a:ext>
            </a:extLst>
          </p:cNvPr>
          <p:cNvSpPr txBox="1"/>
          <p:nvPr/>
        </p:nvSpPr>
        <p:spPr>
          <a:xfrm>
            <a:off x="1172146" y="5293093"/>
            <a:ext cx="2156578" cy="461665"/>
          </a:xfrm>
          <a:prstGeom prst="rect">
            <a:avLst/>
          </a:prstGeom>
          <a:noFill/>
        </p:spPr>
        <p:txBody>
          <a:bodyPr wrap="square" rtlCol="0">
            <a:spAutoFit/>
          </a:bodyPr>
          <a:lstStyle/>
          <a:p>
            <a:pPr algn="ctr"/>
            <a:r>
              <a:rPr lang="zh-CN" altLang="en-US" sz="2400" b="1" dirty="0"/>
              <a:t>杨博文</a:t>
            </a:r>
            <a:endParaRPr lang="LID4096" sz="2400" b="1" dirty="0"/>
          </a:p>
        </p:txBody>
      </p:sp>
      <p:sp>
        <p:nvSpPr>
          <p:cNvPr id="5" name="文本框 4">
            <a:extLst>
              <a:ext uri="{FF2B5EF4-FFF2-40B4-BE49-F238E27FC236}">
                <a16:creationId xmlns:a16="http://schemas.microsoft.com/office/drawing/2014/main" id="{F0832A9B-2D72-41D0-BCDE-453F0A699B24}"/>
              </a:ext>
            </a:extLst>
          </p:cNvPr>
          <p:cNvSpPr txBox="1"/>
          <p:nvPr/>
        </p:nvSpPr>
        <p:spPr>
          <a:xfrm>
            <a:off x="3755540" y="1103242"/>
            <a:ext cx="7573617" cy="5386090"/>
          </a:xfrm>
          <a:prstGeom prst="rect">
            <a:avLst/>
          </a:prstGeom>
          <a:noFill/>
        </p:spPr>
        <p:txBody>
          <a:bodyPr wrap="square" rtlCol="0">
            <a:spAutoFit/>
          </a:bodyPr>
          <a:lstStyle/>
          <a:p>
            <a:r>
              <a:rPr lang="zh-CN" altLang="en-US" sz="1600" dirty="0">
                <a:latin typeface="+mj-ea"/>
                <a:ea typeface="+mj-ea"/>
              </a:rPr>
              <a:t>       我们软工团队开发了一款</a:t>
            </a:r>
            <a:r>
              <a:rPr lang="en-US" altLang="zh-CN" sz="1600" dirty="0">
                <a:latin typeface="+mj-ea"/>
                <a:ea typeface="+mj-ea"/>
              </a:rPr>
              <a:t>AI</a:t>
            </a:r>
            <a:r>
              <a:rPr lang="zh-CN" altLang="en-US" sz="1600" dirty="0">
                <a:latin typeface="+mj-ea"/>
                <a:ea typeface="+mj-ea"/>
              </a:rPr>
              <a:t>赋能的文献调研助手，支持文献研读，检索，综述生成等核心功能，我主要负责了大模型本地部署，</a:t>
            </a:r>
            <a:r>
              <a:rPr lang="en-US" altLang="zh-CN" sz="1600" dirty="0">
                <a:latin typeface="+mj-ea"/>
                <a:ea typeface="+mj-ea"/>
              </a:rPr>
              <a:t>RAG</a:t>
            </a:r>
            <a:r>
              <a:rPr lang="zh-CN" altLang="en-US" sz="1600" dirty="0">
                <a:latin typeface="+mj-ea"/>
                <a:ea typeface="+mj-ea"/>
              </a:rPr>
              <a:t>流程构建、文献的深度研读以及高效语义检索系统。这是一段充满价值的软工开发经历。</a:t>
            </a:r>
          </a:p>
          <a:p>
            <a:r>
              <a:rPr lang="zh-CN" altLang="en-US" sz="1600" dirty="0">
                <a:latin typeface="+mj-ea"/>
                <a:ea typeface="+mj-ea"/>
              </a:rPr>
              <a:t>       首先是我认识到一个好团队的重要性，从组队时我便发现我的队友们都很有责任心，即使都在忙冯如杯等其他事情，周哥仍主动承担了队长的职责，并带领大家开展工作。在需求分析时，由于要迭代的版本太过于杂乱无章，队伍内部出现了继续迭代</a:t>
            </a:r>
            <a:r>
              <a:rPr lang="en-US" altLang="zh-CN" sz="1600" dirty="0">
                <a:latin typeface="+mj-ea"/>
                <a:ea typeface="+mj-ea"/>
              </a:rPr>
              <a:t>/</a:t>
            </a:r>
            <a:r>
              <a:rPr lang="zh-CN" altLang="en-US" sz="1600" dirty="0">
                <a:latin typeface="+mj-ea"/>
                <a:ea typeface="+mj-ea"/>
              </a:rPr>
              <a:t>另起炉灶的分歧，因此第一次需求分析做的不是很到位，还被老师约谈。但是在随后的第二次需求分析，任务分工，以及开发过程中，大家迅速进入状态，并始终保持领先预期进度的速度开发，在</a:t>
            </a:r>
            <a:r>
              <a:rPr lang="en-US" altLang="zh-CN" sz="1600" dirty="0">
                <a:latin typeface="+mj-ea"/>
                <a:ea typeface="+mj-ea"/>
              </a:rPr>
              <a:t>alpha</a:t>
            </a:r>
            <a:r>
              <a:rPr lang="zh-CN" altLang="en-US" sz="1600" dirty="0">
                <a:latin typeface="+mj-ea"/>
                <a:ea typeface="+mj-ea"/>
              </a:rPr>
              <a:t>与</a:t>
            </a:r>
            <a:r>
              <a:rPr lang="en-US" altLang="zh-CN" sz="1600" dirty="0">
                <a:latin typeface="+mj-ea"/>
                <a:ea typeface="+mj-ea"/>
              </a:rPr>
              <a:t>beta</a:t>
            </a:r>
            <a:r>
              <a:rPr lang="zh-CN" altLang="en-US" sz="1600" dirty="0">
                <a:latin typeface="+mj-ea"/>
                <a:ea typeface="+mj-ea"/>
              </a:rPr>
              <a:t>评审中均被老师</a:t>
            </a:r>
            <a:r>
              <a:rPr lang="en-US" altLang="zh-CN" sz="1600" dirty="0">
                <a:latin typeface="+mj-ea"/>
                <a:ea typeface="+mj-ea"/>
              </a:rPr>
              <a:t>/</a:t>
            </a:r>
            <a:r>
              <a:rPr lang="zh-CN" altLang="en-US" sz="1600" dirty="0">
                <a:latin typeface="+mj-ea"/>
                <a:ea typeface="+mj-ea"/>
              </a:rPr>
              <a:t>助教夸赞，这也给了我们极大的正向反馈去继续优化项目。同时，我们的团队开发过程中，</a:t>
            </a:r>
            <a:r>
              <a:rPr lang="zh-CN" altLang="en-US" sz="1600" b="1" dirty="0">
                <a:latin typeface="+mj-ea"/>
                <a:ea typeface="+mj-ea"/>
              </a:rPr>
              <a:t>没有出现</a:t>
            </a:r>
            <a:r>
              <a:rPr lang="zh-CN" altLang="en-US" sz="1600" dirty="0">
                <a:latin typeface="+mj-ea"/>
                <a:ea typeface="+mj-ea"/>
              </a:rPr>
              <a:t>通宵开发，在功能上起争执，某人因能力不足而延缓开发进度的情况，这些都难能可贵，同时也展现出我们团队卓越的个人能力与团队默契。</a:t>
            </a:r>
          </a:p>
          <a:p>
            <a:r>
              <a:rPr lang="zh-CN" altLang="en-US" sz="1600" dirty="0">
                <a:latin typeface="+mj-ea"/>
                <a:ea typeface="+mj-ea"/>
              </a:rPr>
              <a:t>       其次，在此前我对大模型接触的不是很多，软工开发给了我机会去了解并自己上手实现大模型与</a:t>
            </a:r>
            <a:r>
              <a:rPr lang="en-US" altLang="zh-CN" sz="1600" dirty="0">
                <a:latin typeface="+mj-ea"/>
                <a:ea typeface="+mj-ea"/>
              </a:rPr>
              <a:t>RAG</a:t>
            </a:r>
            <a:r>
              <a:rPr lang="zh-CN" altLang="en-US" sz="1600" dirty="0">
                <a:latin typeface="+mj-ea"/>
                <a:ea typeface="+mj-ea"/>
              </a:rPr>
              <a:t>相关任务，即使我们的网站用到的只是</a:t>
            </a:r>
            <a:r>
              <a:rPr lang="en-US" altLang="zh-CN" sz="1600" dirty="0">
                <a:latin typeface="+mj-ea"/>
                <a:ea typeface="+mj-ea"/>
              </a:rPr>
              <a:t>RAG</a:t>
            </a:r>
            <a:r>
              <a:rPr lang="zh-CN" altLang="en-US" sz="1600" dirty="0">
                <a:latin typeface="+mj-ea"/>
                <a:ea typeface="+mj-ea"/>
              </a:rPr>
              <a:t>的冰山一角</a:t>
            </a:r>
            <a:r>
              <a:rPr lang="en-US" altLang="zh-CN" sz="1600" dirty="0">
                <a:latin typeface="+mj-ea"/>
                <a:ea typeface="+mj-ea"/>
              </a:rPr>
              <a:t>(</a:t>
            </a:r>
            <a:r>
              <a:rPr lang="zh-CN" altLang="en-US" sz="1600" dirty="0">
                <a:latin typeface="+mj-ea"/>
                <a:ea typeface="+mj-ea"/>
              </a:rPr>
              <a:t>文本文件的知识库解读</a:t>
            </a:r>
            <a:r>
              <a:rPr lang="en-US" altLang="zh-CN" sz="1600" dirty="0">
                <a:latin typeface="+mj-ea"/>
                <a:ea typeface="+mj-ea"/>
              </a:rPr>
              <a:t>)</a:t>
            </a:r>
            <a:r>
              <a:rPr lang="zh-CN" altLang="en-US" sz="1600" dirty="0">
                <a:latin typeface="+mj-ea"/>
                <a:ea typeface="+mj-ea"/>
              </a:rPr>
              <a:t>，本来有一些做更进一步的如多路召回，重排序的想法，但由于时间原因作罢。同时我还学会了使用</a:t>
            </a:r>
            <a:r>
              <a:rPr lang="en-US" altLang="zh-CN" sz="1600" dirty="0">
                <a:latin typeface="+mj-ea"/>
                <a:ea typeface="+mj-ea"/>
              </a:rPr>
              <a:t>Django</a:t>
            </a:r>
            <a:r>
              <a:rPr lang="zh-CN" altLang="en-US" sz="1600" dirty="0">
                <a:latin typeface="+mj-ea"/>
                <a:ea typeface="+mj-ea"/>
              </a:rPr>
              <a:t>框架做后端开发，充分感受到了在开发效率上真是遥遥领先</a:t>
            </a:r>
            <a:r>
              <a:rPr lang="en-US" altLang="zh-CN" sz="1600" dirty="0" err="1">
                <a:latin typeface="+mj-ea"/>
                <a:ea typeface="+mj-ea"/>
              </a:rPr>
              <a:t>Springboot</a:t>
            </a:r>
            <a:r>
              <a:rPr lang="zh-CN" altLang="en-US" sz="1600" dirty="0">
                <a:latin typeface="+mj-ea"/>
                <a:ea typeface="+mj-ea"/>
              </a:rPr>
              <a:t>。这些后端开发与大模型应用的经验或许会对我未来的发展有着更大益处（进智谱了给软工大火磕一个）。</a:t>
            </a:r>
          </a:p>
          <a:p>
            <a:r>
              <a:rPr lang="zh-CN" altLang="en-US" sz="1600" dirty="0">
                <a:latin typeface="+mj-ea"/>
                <a:ea typeface="+mj-ea"/>
              </a:rPr>
              <a:t>       记得一天凌晨一点金哥还在新主通宵自习室写前端，真是泪目。和大火合作让我拥有了一段体感良好的开发经历，也是大三下我为数不多的幸运。最后再次感谢项目中的所有人，感谢牢周，黄神，华哥，萌姐，</a:t>
            </a:r>
            <a:r>
              <a:rPr lang="en-US" altLang="zh-CN" sz="1600" dirty="0">
                <a:latin typeface="+mj-ea"/>
                <a:ea typeface="+mj-ea"/>
              </a:rPr>
              <a:t>xxx</a:t>
            </a:r>
            <a:r>
              <a:rPr lang="zh-CN" altLang="en-US" sz="1600" dirty="0">
                <a:latin typeface="+mj-ea"/>
                <a:ea typeface="+mj-ea"/>
              </a:rPr>
              <a:t>。</a:t>
            </a:r>
            <a:r>
              <a:rPr lang="en-US" altLang="zh-CN" sz="2400" dirty="0">
                <a:solidFill>
                  <a:srgbClr val="C00000"/>
                </a:solidFill>
                <a:latin typeface="+mj-ea"/>
                <a:ea typeface="+mj-ea"/>
              </a:rPr>
              <a:t>Epp</a:t>
            </a:r>
            <a:r>
              <a:rPr lang="zh-CN" altLang="en-US" sz="2400" dirty="0">
                <a:solidFill>
                  <a:srgbClr val="C00000"/>
                </a:solidFill>
                <a:latin typeface="+mj-ea"/>
                <a:ea typeface="+mj-ea"/>
              </a:rPr>
              <a:t>，启动</a:t>
            </a:r>
            <a:r>
              <a:rPr lang="en-US" altLang="zh-CN" sz="2400" dirty="0">
                <a:solidFill>
                  <a:srgbClr val="C00000"/>
                </a:solidFill>
                <a:latin typeface="+mj-ea"/>
                <a:ea typeface="+mj-ea"/>
              </a:rPr>
              <a:t> !</a:t>
            </a:r>
            <a:endParaRPr lang="LID4096" sz="1600" dirty="0">
              <a:solidFill>
                <a:srgbClr val="C00000"/>
              </a:solidFill>
              <a:latin typeface="+mj-ea"/>
              <a:ea typeface="+mj-ea"/>
            </a:endParaRPr>
          </a:p>
        </p:txBody>
      </p:sp>
      <p:pic>
        <p:nvPicPr>
          <p:cNvPr id="7" name="图片 6">
            <a:extLst>
              <a:ext uri="{FF2B5EF4-FFF2-40B4-BE49-F238E27FC236}">
                <a16:creationId xmlns:a16="http://schemas.microsoft.com/office/drawing/2014/main" id="{BBDB139E-7639-4575-B253-A49671665C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369" y="1299794"/>
            <a:ext cx="2684132" cy="3796748"/>
          </a:xfrm>
          <a:prstGeom prst="rect">
            <a:avLst/>
          </a:prstGeom>
        </p:spPr>
      </p:pic>
    </p:spTree>
    <p:extLst>
      <p:ext uri="{BB962C8B-B14F-4D97-AF65-F5344CB8AC3E}">
        <p14:creationId xmlns:p14="http://schemas.microsoft.com/office/powerpoint/2010/main" val="3325425306"/>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03 </a:t>
            </a:r>
            <a:r>
              <a:rPr kumimoji="1" lang="zh-CN" altLang="en-US" sz="3200" b="1" dirty="0">
                <a:solidFill>
                  <a:schemeClr val="tx2"/>
                </a:solidFill>
                <a:latin typeface="微软雅黑" panose="020B0503020204020204" pitchFamily="34" charset="-122"/>
                <a:ea typeface="微软雅黑" panose="020B0503020204020204" pitchFamily="34" charset="-122"/>
              </a:rPr>
              <a:t>收获体会</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3" name="矩形: 圆角 2">
            <a:extLst>
              <a:ext uri="{FF2B5EF4-FFF2-40B4-BE49-F238E27FC236}">
                <a16:creationId xmlns:a16="http://schemas.microsoft.com/office/drawing/2014/main" id="{A639E734-BE81-4A69-97CD-558ACE611D8E}"/>
              </a:ext>
            </a:extLst>
          </p:cNvPr>
          <p:cNvSpPr/>
          <p:nvPr/>
        </p:nvSpPr>
        <p:spPr>
          <a:xfrm>
            <a:off x="745330" y="1103242"/>
            <a:ext cx="10701340" cy="5366921"/>
          </a:xfrm>
          <a:prstGeom prst="roundRect">
            <a:avLst>
              <a:gd name="adj" fmla="val 498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074" name="Picture 2" descr="神里凌华 的图像结果">
            <a:extLst>
              <a:ext uri="{FF2B5EF4-FFF2-40B4-BE49-F238E27FC236}">
                <a16:creationId xmlns:a16="http://schemas.microsoft.com/office/drawing/2014/main" id="{47A38B50-DF72-4780-B557-5F6E84C0F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91" y="1224477"/>
            <a:ext cx="2419350" cy="25622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080AA85-F9DF-4DCF-9F79-608BA990C8F9}"/>
              </a:ext>
            </a:extLst>
          </p:cNvPr>
          <p:cNvSpPr txBox="1"/>
          <p:nvPr/>
        </p:nvSpPr>
        <p:spPr>
          <a:xfrm>
            <a:off x="1270553" y="3907937"/>
            <a:ext cx="1759226" cy="461665"/>
          </a:xfrm>
          <a:prstGeom prst="rect">
            <a:avLst/>
          </a:prstGeom>
          <a:noFill/>
        </p:spPr>
        <p:txBody>
          <a:bodyPr wrap="square" rtlCol="0">
            <a:spAutoFit/>
          </a:bodyPr>
          <a:lstStyle/>
          <a:p>
            <a:pPr algn="ctr"/>
            <a:r>
              <a:rPr lang="zh-CN" altLang="en-US" sz="2400" b="1" dirty="0"/>
              <a:t>周靖宇</a:t>
            </a:r>
            <a:endParaRPr lang="LID4096" sz="2400" b="1" dirty="0"/>
          </a:p>
        </p:txBody>
      </p:sp>
      <p:sp>
        <p:nvSpPr>
          <p:cNvPr id="4" name="文本框 3">
            <a:extLst>
              <a:ext uri="{FF2B5EF4-FFF2-40B4-BE49-F238E27FC236}">
                <a16:creationId xmlns:a16="http://schemas.microsoft.com/office/drawing/2014/main" id="{9A87FE8E-43F3-488A-BF0F-219B1DF14CCC}"/>
              </a:ext>
            </a:extLst>
          </p:cNvPr>
          <p:cNvSpPr txBox="1"/>
          <p:nvPr/>
        </p:nvSpPr>
        <p:spPr>
          <a:xfrm>
            <a:off x="3227389" y="1227885"/>
            <a:ext cx="8021671" cy="5324535"/>
          </a:xfrm>
          <a:prstGeom prst="rect">
            <a:avLst/>
          </a:prstGeom>
          <a:noFill/>
        </p:spPr>
        <p:txBody>
          <a:bodyPr wrap="square" rtlCol="0">
            <a:spAutoFit/>
          </a:bodyPr>
          <a:lstStyle/>
          <a:p>
            <a:r>
              <a:rPr lang="zh-CN" altLang="en-US" sz="1600" dirty="0">
                <a:latin typeface="+mj-ea"/>
                <a:ea typeface="+mj-ea"/>
              </a:rPr>
              <a:t>本学期的软工正式告一段落辣，感谢大火的陪伴，很幸运作为组长和</a:t>
            </a:r>
            <a:r>
              <a:rPr lang="en-US" altLang="zh-CN" sz="1600" dirty="0">
                <a:latin typeface="+mj-ea"/>
                <a:ea typeface="+mj-ea"/>
              </a:rPr>
              <a:t>AI</a:t>
            </a:r>
            <a:r>
              <a:rPr lang="zh-CN" altLang="en-US" sz="1600" dirty="0">
                <a:latin typeface="+mj-ea"/>
                <a:ea typeface="+mj-ea"/>
              </a:rPr>
              <a:t>后端的工程师完整走完了软件开发的流程，和大火一起干活总是让我受益匪浅。本学期的事情实在太多，除了软工，</a:t>
            </a:r>
            <a:r>
              <a:rPr lang="en-US" altLang="zh-CN" sz="1600" dirty="0" err="1">
                <a:latin typeface="+mj-ea"/>
                <a:ea typeface="+mj-ea"/>
              </a:rPr>
              <a:t>jwsy</a:t>
            </a:r>
            <a:r>
              <a:rPr lang="zh-CN" altLang="en-US" sz="1600" dirty="0">
                <a:latin typeface="+mj-ea"/>
                <a:ea typeface="+mj-ea"/>
              </a:rPr>
              <a:t>，计网，冯如杯的压力实在是太大了，中期压力一度要把我本人压垮，朋友们总是能体会我的难处，我们之间互帮互助，成功完成了我们软件的开发。</a:t>
            </a:r>
          </a:p>
          <a:p>
            <a:r>
              <a:rPr lang="zh-CN" altLang="en-US" sz="1600" dirty="0">
                <a:latin typeface="+mj-ea"/>
                <a:ea typeface="+mj-ea"/>
              </a:rPr>
              <a:t>我们的开发之旅并非一帆风顺，第一次需求评审由于迭代项目屎山，可以说的上是完全失败。但是我们迅速调转方向选择重新自己做一个软件，并且非常成功的完成了第二次的需求评审。在开发阶段，我们都在尽心尽力的开发，当时的我事情非常多，至今难忘在去沙河的校车上和杨哥讨论</a:t>
            </a:r>
            <a:r>
              <a:rPr lang="en-US" altLang="zh-CN" sz="1600" dirty="0">
                <a:latin typeface="+mj-ea"/>
                <a:ea typeface="+mj-ea"/>
              </a:rPr>
              <a:t>RAG</a:t>
            </a:r>
            <a:r>
              <a:rPr lang="zh-CN" altLang="en-US" sz="1600" dirty="0">
                <a:latin typeface="+mj-ea"/>
                <a:ea typeface="+mj-ea"/>
              </a:rPr>
              <a:t>的逆天</a:t>
            </a:r>
            <a:r>
              <a:rPr lang="en-US" altLang="zh-CN" sz="1600" dirty="0">
                <a:latin typeface="+mj-ea"/>
                <a:ea typeface="+mj-ea"/>
              </a:rPr>
              <a:t>Bug</a:t>
            </a:r>
            <a:r>
              <a:rPr lang="zh-CN" altLang="en-US" sz="1600" dirty="0">
                <a:latin typeface="+mj-ea"/>
                <a:ea typeface="+mj-ea"/>
              </a:rPr>
              <a:t>的场景，从沙河答辩回来之后又紧锣密鼓的继续开发。我在</a:t>
            </a:r>
            <a:r>
              <a:rPr lang="en-US" altLang="zh-CN" sz="1600" dirty="0">
                <a:latin typeface="+mj-ea"/>
                <a:ea typeface="+mj-ea"/>
              </a:rPr>
              <a:t>Alpha</a:t>
            </a:r>
            <a:r>
              <a:rPr lang="zh-CN" altLang="en-US" sz="1600" dirty="0">
                <a:latin typeface="+mj-ea"/>
                <a:ea typeface="+mj-ea"/>
              </a:rPr>
              <a:t>版本化身鬼见愁，</a:t>
            </a:r>
            <a:r>
              <a:rPr lang="en-US" altLang="zh-CN" sz="1600" dirty="0">
                <a:latin typeface="+mj-ea"/>
                <a:ea typeface="+mj-ea"/>
              </a:rPr>
              <a:t>push</a:t>
            </a:r>
            <a:r>
              <a:rPr lang="zh-CN" altLang="en-US" sz="1600" dirty="0">
                <a:latin typeface="+mj-ea"/>
                <a:ea typeface="+mj-ea"/>
              </a:rPr>
              <a:t>组员们尽快的完成工作（</a:t>
            </a:r>
            <a:r>
              <a:rPr lang="zh-CN" altLang="en-US" sz="1600" b="1" dirty="0">
                <a:latin typeface="+mj-ea"/>
                <a:ea typeface="+mj-ea"/>
              </a:rPr>
              <a:t>以金哥为主</a:t>
            </a:r>
            <a:r>
              <a:rPr lang="zh-CN" altLang="en-US" sz="1600" dirty="0">
                <a:latin typeface="+mj-ea"/>
                <a:ea typeface="+mj-ea"/>
              </a:rPr>
              <a:t>，金哥的抗压能力实在是太强了！泪目）但是我的</a:t>
            </a:r>
            <a:r>
              <a:rPr lang="en-US" altLang="zh-CN" sz="1600" dirty="0">
                <a:latin typeface="+mj-ea"/>
                <a:ea typeface="+mj-ea"/>
              </a:rPr>
              <a:t>push</a:t>
            </a:r>
            <a:r>
              <a:rPr lang="zh-CN" altLang="en-US" sz="1600" dirty="0">
                <a:latin typeface="+mj-ea"/>
                <a:ea typeface="+mj-ea"/>
              </a:rPr>
              <a:t>和安排从结果上看是科学而合理的，下半学习计网实验的压力暴增，还有冯如杯答辩等等事项，我们在</a:t>
            </a:r>
            <a:r>
              <a:rPr lang="en-US" altLang="zh-CN" sz="1600" dirty="0">
                <a:latin typeface="+mj-ea"/>
                <a:ea typeface="+mj-ea"/>
              </a:rPr>
              <a:t>alpha</a:t>
            </a:r>
            <a:r>
              <a:rPr lang="zh-CN" altLang="en-US" sz="1600" dirty="0">
                <a:latin typeface="+mj-ea"/>
                <a:ea typeface="+mj-ea"/>
              </a:rPr>
              <a:t>版本完成大部分工作量绝对是明智之举。</a:t>
            </a:r>
          </a:p>
          <a:p>
            <a:r>
              <a:rPr lang="zh-CN" altLang="en-US" sz="1600" dirty="0">
                <a:latin typeface="+mj-ea"/>
                <a:ea typeface="+mj-ea"/>
              </a:rPr>
              <a:t>而</a:t>
            </a:r>
            <a:r>
              <a:rPr lang="en-US" altLang="zh-CN" sz="1600" dirty="0">
                <a:latin typeface="+mj-ea"/>
                <a:ea typeface="+mj-ea"/>
              </a:rPr>
              <a:t>beta</a:t>
            </a:r>
            <a:r>
              <a:rPr lang="zh-CN" altLang="en-US" sz="1600" dirty="0">
                <a:latin typeface="+mj-ea"/>
                <a:ea typeface="+mj-ea"/>
              </a:rPr>
              <a:t>版本主要是美化和加速，我在</a:t>
            </a:r>
            <a:r>
              <a:rPr lang="en-US" altLang="zh-CN" sz="1600" dirty="0">
                <a:latin typeface="+mj-ea"/>
                <a:ea typeface="+mj-ea"/>
              </a:rPr>
              <a:t>beta</a:t>
            </a:r>
            <a:r>
              <a:rPr lang="zh-CN" altLang="en-US" sz="1600" dirty="0">
                <a:latin typeface="+mj-ea"/>
                <a:ea typeface="+mj-ea"/>
              </a:rPr>
              <a:t>版本干的活不如</a:t>
            </a:r>
            <a:r>
              <a:rPr lang="en-US" altLang="zh-CN" sz="1600" dirty="0">
                <a:latin typeface="+mj-ea"/>
                <a:ea typeface="+mj-ea"/>
              </a:rPr>
              <a:t>alpha</a:t>
            </a:r>
            <a:r>
              <a:rPr lang="zh-CN" altLang="en-US" sz="1600">
                <a:latin typeface="+mj-ea"/>
                <a:ea typeface="+mj-ea"/>
              </a:rPr>
              <a:t>阶段多，</a:t>
            </a:r>
            <a:r>
              <a:rPr lang="zh-CN" altLang="en-US" sz="1600" dirty="0">
                <a:latin typeface="+mj-ea"/>
                <a:ea typeface="+mj-ea"/>
              </a:rPr>
              <a:t>主要的任务在</a:t>
            </a:r>
            <a:r>
              <a:rPr lang="en-US" altLang="zh-CN" sz="1600" dirty="0">
                <a:latin typeface="+mj-ea"/>
                <a:ea typeface="+mj-ea"/>
              </a:rPr>
              <a:t>alpha</a:t>
            </a:r>
            <a:r>
              <a:rPr lang="zh-CN" altLang="en-US" sz="1600" dirty="0">
                <a:latin typeface="+mj-ea"/>
                <a:ea typeface="+mj-ea"/>
              </a:rPr>
              <a:t>版本已经解决，我主要负责了一些操作的异步优化和热门文献生成。而黄神作为前端美工的总负责人，设计了非常流畅的动画和界面，和萌姐金哥华哥完成了我们</a:t>
            </a:r>
            <a:r>
              <a:rPr lang="en-US" altLang="zh-CN" sz="1600" dirty="0">
                <a:latin typeface="+mj-ea"/>
                <a:ea typeface="+mj-ea"/>
              </a:rPr>
              <a:t>beta</a:t>
            </a:r>
            <a:r>
              <a:rPr lang="zh-CN" altLang="en-US" sz="1600" dirty="0">
                <a:latin typeface="+mj-ea"/>
                <a:ea typeface="+mj-ea"/>
              </a:rPr>
              <a:t>阶段的美化工作，实在是太好看辣。在最后的发布会，萌姐也是颇有乔布斯风范，顺利的为我们的项目画上了句号，太有实力辣！从开发中，我更加丰富了我对大模型方面的知识，更加熟悉了前后端的开发技术</a:t>
            </a:r>
          </a:p>
          <a:p>
            <a:r>
              <a:rPr lang="zh-CN" altLang="en-US" sz="1600" dirty="0">
                <a:latin typeface="+mj-ea"/>
                <a:ea typeface="+mj-ea"/>
              </a:rPr>
              <a:t>我们团队绝对称得上是氛围非常融洽，也为我们的开发添了一份催化剂。感谢团队的每个人：黄神，杨哥，金哥，华哥，萌姐。</a:t>
            </a:r>
          </a:p>
          <a:p>
            <a:r>
              <a:rPr lang="en-US" altLang="zh-CN" sz="2000" b="1" dirty="0">
                <a:solidFill>
                  <a:srgbClr val="C00000"/>
                </a:solidFill>
                <a:latin typeface="+mj-ea"/>
                <a:ea typeface="+mj-ea"/>
              </a:rPr>
              <a:t>EPP,</a:t>
            </a:r>
            <a:r>
              <a:rPr lang="zh-CN" altLang="en-US" sz="2000" b="1" dirty="0">
                <a:solidFill>
                  <a:srgbClr val="C00000"/>
                </a:solidFill>
                <a:latin typeface="+mj-ea"/>
                <a:ea typeface="+mj-ea"/>
              </a:rPr>
              <a:t>启动！</a:t>
            </a:r>
            <a:endParaRPr lang="LID4096" sz="2000" b="1" dirty="0">
              <a:solidFill>
                <a:srgbClr val="C00000"/>
              </a:solidFill>
              <a:latin typeface="+mj-ea"/>
              <a:ea typeface="+mj-ea"/>
            </a:endParaRPr>
          </a:p>
        </p:txBody>
      </p:sp>
    </p:spTree>
    <p:extLst>
      <p:ext uri="{BB962C8B-B14F-4D97-AF65-F5344CB8AC3E}">
        <p14:creationId xmlns:p14="http://schemas.microsoft.com/office/powerpoint/2010/main" val="3444486087"/>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03 </a:t>
            </a:r>
            <a:r>
              <a:rPr kumimoji="1" lang="zh-CN" altLang="en-US" sz="3200" b="1" dirty="0">
                <a:solidFill>
                  <a:schemeClr val="tx2"/>
                </a:solidFill>
                <a:latin typeface="微软雅黑" panose="020B0503020204020204" pitchFamily="34" charset="-122"/>
                <a:ea typeface="微软雅黑" panose="020B0503020204020204" pitchFamily="34" charset="-122"/>
              </a:rPr>
              <a:t>收获体会</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3" name="矩形: 圆角 2">
            <a:extLst>
              <a:ext uri="{FF2B5EF4-FFF2-40B4-BE49-F238E27FC236}">
                <a16:creationId xmlns:a16="http://schemas.microsoft.com/office/drawing/2014/main" id="{A639E734-BE81-4A69-97CD-558ACE611D8E}"/>
              </a:ext>
            </a:extLst>
          </p:cNvPr>
          <p:cNvSpPr/>
          <p:nvPr/>
        </p:nvSpPr>
        <p:spPr>
          <a:xfrm>
            <a:off x="745330" y="1103242"/>
            <a:ext cx="10701340" cy="5366921"/>
          </a:xfrm>
          <a:prstGeom prst="roundRect">
            <a:avLst>
              <a:gd name="adj" fmla="val 498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4098" name="Picture 2" descr="profile">
            <a:extLst>
              <a:ext uri="{FF2B5EF4-FFF2-40B4-BE49-F238E27FC236}">
                <a16:creationId xmlns:a16="http://schemas.microsoft.com/office/drawing/2014/main" id="{54C7D0B6-0BA6-431F-B7FB-643CB725AF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618" y="1590261"/>
            <a:ext cx="2322443" cy="232244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83275E1-81E0-4D67-9622-CA8FFF3BB63B}"/>
              </a:ext>
            </a:extLst>
          </p:cNvPr>
          <p:cNvSpPr txBox="1"/>
          <p:nvPr/>
        </p:nvSpPr>
        <p:spPr>
          <a:xfrm>
            <a:off x="1378226" y="4080263"/>
            <a:ext cx="1759226" cy="461665"/>
          </a:xfrm>
          <a:prstGeom prst="rect">
            <a:avLst/>
          </a:prstGeom>
          <a:noFill/>
        </p:spPr>
        <p:txBody>
          <a:bodyPr wrap="square" rtlCol="0">
            <a:spAutoFit/>
          </a:bodyPr>
          <a:lstStyle/>
          <a:p>
            <a:pPr algn="ctr"/>
            <a:r>
              <a:rPr lang="zh-CN" altLang="en-US" sz="2400" b="1" dirty="0"/>
              <a:t>李雨萌</a:t>
            </a:r>
            <a:endParaRPr lang="LID4096" sz="2400" b="1" dirty="0"/>
          </a:p>
        </p:txBody>
      </p:sp>
      <p:sp>
        <p:nvSpPr>
          <p:cNvPr id="2" name="文本框 1">
            <a:extLst>
              <a:ext uri="{FF2B5EF4-FFF2-40B4-BE49-F238E27FC236}">
                <a16:creationId xmlns:a16="http://schemas.microsoft.com/office/drawing/2014/main" id="{C9D44D47-E420-493A-9549-B784DAE8EF8F}"/>
              </a:ext>
            </a:extLst>
          </p:cNvPr>
          <p:cNvSpPr txBox="1"/>
          <p:nvPr/>
        </p:nvSpPr>
        <p:spPr>
          <a:xfrm>
            <a:off x="4084983" y="1498751"/>
            <a:ext cx="6877878" cy="4801314"/>
          </a:xfrm>
          <a:prstGeom prst="rect">
            <a:avLst/>
          </a:prstGeom>
          <a:noFill/>
        </p:spPr>
        <p:txBody>
          <a:bodyPr wrap="square" rtlCol="0">
            <a:spAutoFit/>
          </a:bodyPr>
          <a:lstStyle/>
          <a:p>
            <a:r>
              <a:rPr lang="zh-CN" altLang="en-US" dirty="0"/>
              <a:t>努力一学期的软工课要到尾声啦！一次次</a:t>
            </a:r>
            <a:r>
              <a:rPr lang="en-US" altLang="zh-CN" dirty="0"/>
              <a:t>commit</a:t>
            </a:r>
            <a:r>
              <a:rPr lang="zh-CN" altLang="en-US" dirty="0"/>
              <a:t>代表的是我们</a:t>
            </a:r>
            <a:r>
              <a:rPr lang="en-US" altLang="zh-CN" dirty="0"/>
              <a:t>EPP</a:t>
            </a:r>
            <a:r>
              <a:rPr lang="zh-CN" altLang="en-US" dirty="0"/>
              <a:t>的一点点完善，一次次课程汇报展示了我们小组每周坚持不懈的改进。很幸运能和五位大佬一起组队，每个人都帮助了我很多，在大家的带领下我也从软工小白变成了有一些开发经验的技术人员。我在团队中主要负责的是前端的页面展示，之前我在做页面时可能只会关注如何将所有功能展示到页面上，更关注代码层面的逻辑，但这次软工开发让我学会了如何站在用户的视角去规划布局。要想象自己是产品使用者，然后在此基础上思考每个页面的展示和功能划分，同时也要注意排查一些隐藏</a:t>
            </a:r>
            <a:r>
              <a:rPr lang="en-US" altLang="zh-CN" dirty="0"/>
              <a:t>bug</a:t>
            </a:r>
            <a:r>
              <a:rPr lang="zh-CN" altLang="en-US" dirty="0"/>
              <a:t>。开发过程中我也遇到了许多与后端交互的问题，我的队友每次都能很及时地帮我解决，这也让我学会了如何跟团队成员沟通和协作。总之这学期的软工开发经历是一次非常难忘且宝贵的经历，这不会是我最后一次做软工开发，我相信之后每次做项目我都会回想起这学期的开发经历，这次经历不仅提升了我的开发水平，更让我学会了如何参与团队协作，如何发挥自己的优势。最后，感谢王老师和谭老师一学期的教学和指导，感谢助教团队的帮助。感谢我的五位队友，跟大家一起做项目是十分幸运且开心的事情！</a:t>
            </a:r>
            <a:endParaRPr lang="LID4096" dirty="0"/>
          </a:p>
        </p:txBody>
      </p:sp>
    </p:spTree>
    <p:extLst>
      <p:ext uri="{BB962C8B-B14F-4D97-AF65-F5344CB8AC3E}">
        <p14:creationId xmlns:p14="http://schemas.microsoft.com/office/powerpoint/2010/main" val="851323349"/>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03 </a:t>
            </a:r>
            <a:r>
              <a:rPr kumimoji="1" lang="zh-CN" altLang="en-US" sz="3200" b="1" dirty="0">
                <a:solidFill>
                  <a:schemeClr val="tx2"/>
                </a:solidFill>
                <a:latin typeface="微软雅黑" panose="020B0503020204020204" pitchFamily="34" charset="-122"/>
                <a:ea typeface="微软雅黑" panose="020B0503020204020204" pitchFamily="34" charset="-122"/>
              </a:rPr>
              <a:t>收获体会</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3" name="矩形: 圆角 2">
            <a:extLst>
              <a:ext uri="{FF2B5EF4-FFF2-40B4-BE49-F238E27FC236}">
                <a16:creationId xmlns:a16="http://schemas.microsoft.com/office/drawing/2014/main" id="{A639E734-BE81-4A69-97CD-558ACE611D8E}"/>
              </a:ext>
            </a:extLst>
          </p:cNvPr>
          <p:cNvSpPr/>
          <p:nvPr/>
        </p:nvSpPr>
        <p:spPr>
          <a:xfrm>
            <a:off x="745330" y="1103242"/>
            <a:ext cx="10701340" cy="5366921"/>
          </a:xfrm>
          <a:prstGeom prst="roundRect">
            <a:avLst>
              <a:gd name="adj" fmla="val 498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122" name="Picture 2" descr="profile">
            <a:extLst>
              <a:ext uri="{FF2B5EF4-FFF2-40B4-BE49-F238E27FC236}">
                <a16:creationId xmlns:a16="http://schemas.microsoft.com/office/drawing/2014/main" id="{B194E08B-0E6A-4FEF-87EA-96F3A941D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344" y="1309372"/>
            <a:ext cx="2437679" cy="243767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2DCB55E-268F-48EA-B3A0-B331EC726ECF}"/>
              </a:ext>
            </a:extLst>
          </p:cNvPr>
          <p:cNvSpPr txBox="1"/>
          <p:nvPr/>
        </p:nvSpPr>
        <p:spPr>
          <a:xfrm>
            <a:off x="1378226" y="4080263"/>
            <a:ext cx="1759226" cy="461665"/>
          </a:xfrm>
          <a:prstGeom prst="rect">
            <a:avLst/>
          </a:prstGeom>
          <a:noFill/>
        </p:spPr>
        <p:txBody>
          <a:bodyPr wrap="square" rtlCol="0">
            <a:spAutoFit/>
          </a:bodyPr>
          <a:lstStyle/>
          <a:p>
            <a:pPr algn="ctr"/>
            <a:r>
              <a:rPr lang="zh-CN" altLang="en-US" sz="2400" b="1" dirty="0"/>
              <a:t>金楷茗</a:t>
            </a:r>
            <a:endParaRPr lang="LID4096" sz="2400" b="1" dirty="0"/>
          </a:p>
        </p:txBody>
      </p:sp>
      <p:sp>
        <p:nvSpPr>
          <p:cNvPr id="2" name="文本框 1">
            <a:extLst>
              <a:ext uri="{FF2B5EF4-FFF2-40B4-BE49-F238E27FC236}">
                <a16:creationId xmlns:a16="http://schemas.microsoft.com/office/drawing/2014/main" id="{B98D3FAA-A56D-442A-9C67-54314200CCC9}"/>
              </a:ext>
            </a:extLst>
          </p:cNvPr>
          <p:cNvSpPr txBox="1"/>
          <p:nvPr/>
        </p:nvSpPr>
        <p:spPr>
          <a:xfrm>
            <a:off x="3649059" y="1227515"/>
            <a:ext cx="7686575" cy="5509200"/>
          </a:xfrm>
          <a:prstGeom prst="rect">
            <a:avLst/>
          </a:prstGeom>
          <a:noFill/>
        </p:spPr>
        <p:txBody>
          <a:bodyPr wrap="square" rtlCol="0">
            <a:spAutoFit/>
          </a:bodyPr>
          <a:lstStyle/>
          <a:p>
            <a:r>
              <a:rPr lang="zh-CN" altLang="en-US" sz="1600" dirty="0"/>
              <a:t>本学期的软工经历对我来说是一次非常宝贵且难忘的经历，首先对于我本人来说，我积累了丰厚的前后端开发经验，可以说代码能力无疑有了一个质的飞跃，并且这应该是我首次在一个团队项目中进行开发，所以我也积累了很多团队开发的经验与技巧。总的来说，这可能是我在六系上过这么多门课中，积累了最多对于将来的实习、就业有用的知识的一门课。</a:t>
            </a:r>
          </a:p>
          <a:p>
            <a:r>
              <a:rPr lang="zh-CN" altLang="en-US" sz="1600" dirty="0"/>
              <a:t>下面是有关团队的部分，我必须感激地说，我认为我的软工是在一个非常优秀的团队中度过的。在学期伊始，其实对于软工我是抱有着忐忑的心情的，因为我开发网页的经历属实不是很丰富，况且在开始分工的时候，我还被分到了不擅长的前端，所以我非常害怕会拖了团队的后腿。但幸运的是，团队的其他成员并没有嫌弃一开始我的一些很基础的问题，而是不厌其烦的教我一步步开发，确实让我感受到了团队的力量与温暖。我衷心的感谢</a:t>
            </a:r>
            <a:r>
              <a:rPr lang="en-US" altLang="zh-CN" sz="1600" dirty="0"/>
              <a:t>Epp</a:t>
            </a:r>
            <a:r>
              <a:rPr lang="zh-CN" altLang="en-US" sz="1600" dirty="0"/>
              <a:t>团队与团队里的每一个成员，大伙的能力都太强了，甚至光读队友的代码我都能收获很多；并且我们的领导周哥太有领导力了，分工明确合理，我作为团队的帕鲁虽然一直被鞭策但没有被奴役的感觉。也正因如此，本学期的开发一直是有条不紊的，在</a:t>
            </a:r>
            <a:r>
              <a:rPr lang="en-US" altLang="zh-CN" sz="1600" dirty="0"/>
              <a:t>Alpha</a:t>
            </a:r>
            <a:r>
              <a:rPr lang="zh-CN" altLang="en-US" sz="1600" dirty="0"/>
              <a:t>版本就已经实现了绝大多数功能，在</a:t>
            </a:r>
            <a:r>
              <a:rPr lang="en-US" altLang="zh-CN" sz="1600" dirty="0"/>
              <a:t>Beta</a:t>
            </a:r>
            <a:r>
              <a:rPr lang="zh-CN" altLang="en-US" sz="1600" dirty="0"/>
              <a:t>版本也收获了老师与助教的赞扬。当然这也要归功于我们良好的团队氛围，每次开会都是在欢声笑语中进行，既没有发生争执也没有熬夜开发。团队氛围良好促进了代码开发，代码进展顺利又促进了团队氛围，达到了一个良性循环。</a:t>
            </a:r>
          </a:p>
          <a:p>
            <a:r>
              <a:rPr lang="zh-CN" altLang="en-US" sz="1600" dirty="0"/>
              <a:t>软工这门课给我的收获太丰富了，不仅提高了我的代码水平、让我了解了团队项目中的代码规范、积累了团队开发的经历，也让我结识了很多优秀的朋友，让我体会到了在一个氛围良好的的团队里开发是什么感觉。还是非常荣幸可以与大伙共度一学期的软工之旅。</a:t>
            </a:r>
          </a:p>
          <a:p>
            <a:endParaRPr lang="LID4096" sz="1600" dirty="0"/>
          </a:p>
        </p:txBody>
      </p:sp>
    </p:spTree>
    <p:extLst>
      <p:ext uri="{BB962C8B-B14F-4D97-AF65-F5344CB8AC3E}">
        <p14:creationId xmlns:p14="http://schemas.microsoft.com/office/powerpoint/2010/main" val="304171022"/>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38115" cy="58356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03 </a:t>
            </a:r>
            <a:r>
              <a:rPr kumimoji="1" lang="zh-CN" altLang="en-US" sz="3200" b="1" dirty="0">
                <a:solidFill>
                  <a:schemeClr val="tx2"/>
                </a:solidFill>
                <a:latin typeface="微软雅黑" panose="020B0503020204020204" pitchFamily="34" charset="-122"/>
                <a:ea typeface="微软雅黑" panose="020B0503020204020204" pitchFamily="34" charset="-122"/>
              </a:rPr>
              <a:t>收获体会</a:t>
            </a:r>
          </a:p>
        </p:txBody>
      </p:sp>
      <p:pic>
        <p:nvPicPr>
          <p:cNvPr id="6" name="图片 5" descr="buaacs"/>
          <p:cNvPicPr>
            <a:picLocks noChangeAspect="1"/>
          </p:cNvPicPr>
          <p:nvPr/>
        </p:nvPicPr>
        <p:blipFill>
          <a:blip r:embed="rId2"/>
          <a:stretch>
            <a:fillRect/>
          </a:stretch>
        </p:blipFill>
        <p:spPr>
          <a:xfrm>
            <a:off x="9489440" y="243205"/>
            <a:ext cx="2476500" cy="609600"/>
          </a:xfrm>
          <a:prstGeom prst="rect">
            <a:avLst/>
          </a:prstGeom>
        </p:spPr>
      </p:pic>
      <p:sp>
        <p:nvSpPr>
          <p:cNvPr id="3" name="矩形: 圆角 2">
            <a:extLst>
              <a:ext uri="{FF2B5EF4-FFF2-40B4-BE49-F238E27FC236}">
                <a16:creationId xmlns:a16="http://schemas.microsoft.com/office/drawing/2014/main" id="{A639E734-BE81-4A69-97CD-558ACE611D8E}"/>
              </a:ext>
            </a:extLst>
          </p:cNvPr>
          <p:cNvSpPr/>
          <p:nvPr/>
        </p:nvSpPr>
        <p:spPr>
          <a:xfrm>
            <a:off x="745330" y="1103242"/>
            <a:ext cx="10701340" cy="5366921"/>
          </a:xfrm>
          <a:prstGeom prst="roundRect">
            <a:avLst>
              <a:gd name="adj" fmla="val 498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文本框 3">
            <a:extLst>
              <a:ext uri="{FF2B5EF4-FFF2-40B4-BE49-F238E27FC236}">
                <a16:creationId xmlns:a16="http://schemas.microsoft.com/office/drawing/2014/main" id="{47EB03CE-5AB2-476B-8A5B-FCB84E2CCA95}"/>
              </a:ext>
            </a:extLst>
          </p:cNvPr>
          <p:cNvSpPr txBox="1"/>
          <p:nvPr/>
        </p:nvSpPr>
        <p:spPr>
          <a:xfrm>
            <a:off x="3945835" y="1386045"/>
            <a:ext cx="7295321" cy="4801314"/>
          </a:xfrm>
          <a:prstGeom prst="rect">
            <a:avLst/>
          </a:prstGeom>
          <a:noFill/>
        </p:spPr>
        <p:txBody>
          <a:bodyPr wrap="square" rtlCol="0">
            <a:spAutoFit/>
          </a:bodyPr>
          <a:lstStyle/>
          <a:p>
            <a:r>
              <a:rPr lang="zh-CN" altLang="en-US" dirty="0"/>
              <a:t>软件工程是一门综合性学科，涵盖了软件开发生命周期的各个方面，包括需求分析、设计、编码、测试和维护等环节。本课程通过理论讲解和项目工程开发相结合，使我对软件开发过程有了更深刻的理解。</a:t>
            </a:r>
          </a:p>
          <a:p>
            <a:r>
              <a:rPr lang="zh-CN" altLang="en-US" dirty="0"/>
              <a:t>回顾整个软件工程项目的开发，我们团队的每位成员都投入了大量时间和精力。在项目初期，我们积极讨论和分工，根据每个人的特点分配任务，并制定了详细的工作计划。在后续开发过程里，我们通过每周的组会检查进度，并积极交流意见，解决各种问题。这样的合作保证了我们项目的稳定推进，也让我们在开发中找寻了很多乐趣。</a:t>
            </a:r>
          </a:p>
          <a:p>
            <a:r>
              <a:rPr lang="zh-CN" altLang="en-US" dirty="0"/>
              <a:t>整个开发过程中，我学习了很多。从最初参与数据库设计，到后来的后端功能开发和维护，再到尝试前端开发，我不仅拓宽了技能，还更加注重代码的可维护性、可扩展性和可读性，努力提升自己编写工程代码的能力，真正意义上，将软件项目视为一个产品，不仅追求功能的丰富和稳定，也关注美观和用户体验。</a:t>
            </a:r>
          </a:p>
          <a:p>
            <a:endParaRPr lang="en-US" altLang="zh-CN" dirty="0"/>
          </a:p>
          <a:p>
            <a:r>
              <a:rPr lang="zh-CN" altLang="en-US" dirty="0"/>
              <a:t>最后，感谢</a:t>
            </a:r>
            <a:r>
              <a:rPr lang="en-US" altLang="zh-CN" dirty="0"/>
              <a:t>EPP</a:t>
            </a:r>
            <a:r>
              <a:rPr lang="zh-CN" altLang="en-US" dirty="0"/>
              <a:t>团队的每一位成员，特别感谢组长的出色组织和领导能力。没有他们的辛勤付出，我们的项目不可能如此成功。这次成功的团队合作凝结了每个人的努力，是一次宝贵的经验。</a:t>
            </a:r>
            <a:endParaRPr lang="LID4096" dirty="0"/>
          </a:p>
        </p:txBody>
      </p:sp>
      <p:pic>
        <p:nvPicPr>
          <p:cNvPr id="6149" name="Picture 5" descr="profile">
            <a:extLst>
              <a:ext uri="{FF2B5EF4-FFF2-40B4-BE49-F238E27FC236}">
                <a16:creationId xmlns:a16="http://schemas.microsoft.com/office/drawing/2014/main" id="{FB2F7B67-CF6D-467F-9FA3-1CE570DE51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955" y="1386045"/>
            <a:ext cx="2520033" cy="2520033"/>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01CEA39-D998-4F8D-9554-24B6FF2A5465}"/>
              </a:ext>
            </a:extLst>
          </p:cNvPr>
          <p:cNvSpPr txBox="1"/>
          <p:nvPr/>
        </p:nvSpPr>
        <p:spPr>
          <a:xfrm>
            <a:off x="1513358" y="4073637"/>
            <a:ext cx="1759226" cy="461665"/>
          </a:xfrm>
          <a:prstGeom prst="rect">
            <a:avLst/>
          </a:prstGeom>
          <a:noFill/>
        </p:spPr>
        <p:txBody>
          <a:bodyPr wrap="square" rtlCol="0">
            <a:spAutoFit/>
          </a:bodyPr>
          <a:lstStyle/>
          <a:p>
            <a:pPr algn="ctr"/>
            <a:r>
              <a:rPr lang="zh-CN" altLang="en-US" sz="2400" b="1" dirty="0"/>
              <a:t>陈俊华</a:t>
            </a:r>
            <a:endParaRPr lang="LID4096" sz="2400" b="1" dirty="0"/>
          </a:p>
        </p:txBody>
      </p:sp>
    </p:spTree>
    <p:extLst>
      <p:ext uri="{BB962C8B-B14F-4D97-AF65-F5344CB8AC3E}">
        <p14:creationId xmlns:p14="http://schemas.microsoft.com/office/powerpoint/2010/main" val="1631075923"/>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616373" y="2228671"/>
            <a:ext cx="4959249" cy="2400657"/>
          </a:xfrm>
          <a:prstGeom prst="rect">
            <a:avLst/>
          </a:prstGeom>
          <a:noFill/>
        </p:spPr>
        <p:txBody>
          <a:bodyPr wrap="square" rtlCol="0">
            <a:spAutoFit/>
          </a:bodyPr>
          <a:lstStyle/>
          <a:p>
            <a:r>
              <a:rPr kumimoji="1" lang="en-US" altLang="zh-CN" sz="15000" dirty="0">
                <a:solidFill>
                  <a:srgbClr val="E0B465"/>
                </a:solidFill>
              </a:rPr>
              <a:t>Q</a:t>
            </a:r>
            <a:r>
              <a:rPr kumimoji="1" lang="zh-CN" altLang="en-US" sz="15000" dirty="0">
                <a:solidFill>
                  <a:srgbClr val="E0B465"/>
                </a:solidFill>
              </a:rPr>
              <a:t> </a:t>
            </a:r>
            <a:r>
              <a:rPr kumimoji="1" lang="en-US" altLang="zh-CN" sz="15000" dirty="0">
                <a:solidFill>
                  <a:srgbClr val="303230"/>
                </a:solidFill>
              </a:rPr>
              <a:t>&amp;</a:t>
            </a:r>
            <a:r>
              <a:rPr kumimoji="1" lang="zh-CN" altLang="en-US" sz="15000" dirty="0">
                <a:solidFill>
                  <a:srgbClr val="303230"/>
                </a:solidFill>
              </a:rPr>
              <a:t> </a:t>
            </a:r>
            <a:r>
              <a:rPr kumimoji="1" lang="en-US" altLang="zh-CN" sz="15000" dirty="0">
                <a:solidFill>
                  <a:srgbClr val="E0B465"/>
                </a:solidFill>
              </a:rPr>
              <a:t>A</a:t>
            </a:r>
            <a:endParaRPr kumimoji="1" lang="zh-CN" altLang="en-US" sz="15000" dirty="0">
              <a:solidFill>
                <a:srgbClr val="E0B465"/>
              </a:solidFill>
            </a:endParaRPr>
          </a:p>
        </p:txBody>
      </p:sp>
      <p:sp>
        <p:nvSpPr>
          <p:cNvPr id="21" name="圆角矩形 22"/>
          <p:cNvSpPr/>
          <p:nvPr/>
        </p:nvSpPr>
        <p:spPr>
          <a:xfrm>
            <a:off x="999459" y="971885"/>
            <a:ext cx="9962708" cy="5581314"/>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pic>
        <p:nvPicPr>
          <p:cNvPr id="6" name="图片 5" descr="buaacs"/>
          <p:cNvPicPr>
            <a:picLocks noChangeAspect="1"/>
          </p:cNvPicPr>
          <p:nvPr/>
        </p:nvPicPr>
        <p:blipFill>
          <a:blip r:embed="rId3"/>
          <a:stretch>
            <a:fillRect/>
          </a:stretch>
        </p:blipFill>
        <p:spPr>
          <a:xfrm>
            <a:off x="9489440" y="243205"/>
            <a:ext cx="2476500" cy="609600"/>
          </a:xfrm>
          <a:prstGeom prst="rect">
            <a:avLst/>
          </a:prstGeom>
        </p:spPr>
      </p:pic>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606290" y="2921635"/>
            <a:ext cx="5723890" cy="1014730"/>
          </a:xfrm>
          <a:prstGeom prst="rect">
            <a:avLst/>
          </a:prstGeom>
          <a:noFill/>
          <a:ln w="28575">
            <a:noFill/>
          </a:ln>
        </p:spPr>
        <p:txBody>
          <a:bodyPr wrap="square" rtlCol="0">
            <a:spAutoFit/>
          </a:bodyPr>
          <a:lstStyle/>
          <a:p>
            <a:pPr algn="dist"/>
            <a:r>
              <a:rPr lang="zh-CN" altLang="en-US" sz="6000" b="1" dirty="0">
                <a:latin typeface="微软雅黑" panose="020B0503020204020204" pitchFamily="34" charset="-122"/>
                <a:ea typeface="微软雅黑" panose="020B0503020204020204" pitchFamily="34" charset="-122"/>
                <a:cs typeface="Yuppy SC" panose="020F0603040207020204" pitchFamily="34" charset="-122"/>
              </a:rPr>
              <a:t>项目成员及分工</a:t>
            </a:r>
          </a:p>
        </p:txBody>
      </p:sp>
      <p:pic>
        <p:nvPicPr>
          <p:cNvPr id="21" name="图片 20"/>
          <p:cNvPicPr>
            <a:picLocks noChangeAspect="1"/>
          </p:cNvPicPr>
          <p:nvPr/>
        </p:nvPicPr>
        <p:blipFill>
          <a:blip r:embed="rId2"/>
          <a:stretch>
            <a:fillRect/>
          </a:stretch>
        </p:blipFill>
        <p:spPr>
          <a:xfrm>
            <a:off x="9880973" y="2667233"/>
            <a:ext cx="1524000" cy="1524000"/>
          </a:xfrm>
          <a:prstGeom prst="rect">
            <a:avLst/>
          </a:prstGeom>
        </p:spPr>
      </p:pic>
      <p:sp>
        <p:nvSpPr>
          <p:cNvPr id="22" name="弧形 6"/>
          <p:cNvSpPr/>
          <p:nvPr/>
        </p:nvSpPr>
        <p:spPr>
          <a:xfrm>
            <a:off x="1370509" y="1845727"/>
            <a:ext cx="3136082" cy="3166334"/>
          </a:xfrm>
          <a:prstGeom prst="arc">
            <a:avLst>
              <a:gd name="adj1" fmla="val 5368489"/>
              <a:gd name="adj2" fmla="val 16261056"/>
            </a:avLst>
          </a:prstGeom>
          <a:noFill/>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弧形 7"/>
          <p:cNvSpPr/>
          <p:nvPr/>
        </p:nvSpPr>
        <p:spPr>
          <a:xfrm>
            <a:off x="2038295" y="2141519"/>
            <a:ext cx="2468295" cy="2628529"/>
          </a:xfrm>
          <a:prstGeom prst="arc">
            <a:avLst>
              <a:gd name="adj1" fmla="val 20643614"/>
              <a:gd name="adj2" fmla="val 3170841"/>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p:cNvSpPr/>
          <p:nvPr/>
        </p:nvSpPr>
        <p:spPr>
          <a:xfrm>
            <a:off x="2038297" y="2436052"/>
            <a:ext cx="1895666" cy="1895667"/>
          </a:xfrm>
          <a:prstGeom prst="ellipse">
            <a:avLst/>
          </a:prstGeom>
          <a:gradFill>
            <a:gsLst>
              <a:gs pos="0">
                <a:schemeClr val="bg1">
                  <a:lumMod val="95000"/>
                </a:schemeClr>
              </a:gs>
              <a:gs pos="98000">
                <a:schemeClr val="bg1">
                  <a:lumMod val="65000"/>
                </a:schemeClr>
              </a:gs>
            </a:gsLst>
            <a:lin ang="2700000" scaled="0"/>
          </a:gradFill>
          <a:ln w="28575">
            <a:gradFill>
              <a:gsLst>
                <a:gs pos="0">
                  <a:schemeClr val="accent1">
                    <a:lumMod val="5000"/>
                    <a:lumOff val="95000"/>
                  </a:schemeClr>
                </a:gs>
                <a:gs pos="100000">
                  <a:schemeClr val="bg1">
                    <a:lumMod val="50000"/>
                  </a:schemeClr>
                </a:gs>
              </a:gsLst>
              <a:lin ang="2700000" scaled="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25" name="椭圆 24"/>
          <p:cNvSpPr/>
          <p:nvPr/>
        </p:nvSpPr>
        <p:spPr>
          <a:xfrm>
            <a:off x="1929526" y="2327281"/>
            <a:ext cx="2113208" cy="2113209"/>
          </a:xfrm>
          <a:prstGeom prst="ellipse">
            <a:avLst/>
          </a:prstGeom>
          <a:noFill/>
          <a:ln w="28575"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42398" y="2823412"/>
            <a:ext cx="1687463" cy="1323439"/>
          </a:xfrm>
          <a:prstGeom prst="rect">
            <a:avLst/>
          </a:prstGeom>
          <a:noFill/>
          <a:ln w="28575">
            <a:noFill/>
          </a:ln>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cs typeface="Yuppy SC" panose="020F0603040207020204" pitchFamily="34" charset="-122"/>
              </a:rPr>
              <a:t>PART 01</a:t>
            </a:r>
            <a:endParaRPr lang="zh-CN" altLang="en-US" sz="4000" b="1" dirty="0">
              <a:latin typeface="微软雅黑" panose="020B0503020204020204" pitchFamily="34" charset="-122"/>
              <a:ea typeface="微软雅黑" panose="020B0503020204020204" pitchFamily="34" charset="-122"/>
              <a:cs typeface="Yuppy SC" panose="020F0603040207020204" pitchFamily="34" charset="-122"/>
            </a:endParaRPr>
          </a:p>
        </p:txBody>
      </p:sp>
      <p:sp>
        <p:nvSpPr>
          <p:cNvPr id="27" name="弧形 4"/>
          <p:cNvSpPr/>
          <p:nvPr/>
        </p:nvSpPr>
        <p:spPr>
          <a:xfrm>
            <a:off x="1764318" y="2141519"/>
            <a:ext cx="2459926" cy="2496901"/>
          </a:xfrm>
          <a:prstGeom prst="arc">
            <a:avLst>
              <a:gd name="adj1" fmla="val 16135557"/>
              <a:gd name="adj2" fmla="val 8938577"/>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 27"/>
          <p:cNvSpPr/>
          <p:nvPr/>
        </p:nvSpPr>
        <p:spPr>
          <a:xfrm>
            <a:off x="3436139" y="4462360"/>
            <a:ext cx="138494" cy="138494"/>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656955" y="4362588"/>
            <a:ext cx="80419" cy="80419"/>
          </a:xfrm>
          <a:prstGeom prst="ellipse">
            <a:avLst/>
          </a:prstGeom>
          <a:solidFill>
            <a:schemeClr val="bg1">
              <a:lumMod val="8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406965" y="3036202"/>
            <a:ext cx="110651" cy="110651"/>
          </a:xfrm>
          <a:prstGeom prst="ellipse">
            <a:avLst/>
          </a:prstGeom>
          <a:solidFill>
            <a:schemeClr val="bg1">
              <a:lumMod val="8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753294" y="4453635"/>
            <a:ext cx="125309" cy="137583"/>
          </a:xfrm>
          <a:prstGeom prst="rect">
            <a:avLst/>
          </a:prstGeom>
          <a:solidFill>
            <a:srgbClr val="00B0F0"/>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907389" y="3468634"/>
            <a:ext cx="85432" cy="85432"/>
          </a:xfrm>
          <a:prstGeom prst="ellipse">
            <a:avLst/>
          </a:prstGeom>
          <a:solidFill>
            <a:srgbClr val="C1C1C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47179" y="2327281"/>
            <a:ext cx="168204" cy="168204"/>
          </a:xfrm>
          <a:prstGeom prst="ellipse">
            <a:avLst/>
          </a:prstGeom>
          <a:solidFill>
            <a:srgbClr val="C1C1C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920474" y="2174707"/>
            <a:ext cx="68110" cy="68110"/>
          </a:xfrm>
          <a:prstGeom prst="ellipse">
            <a:avLst/>
          </a:prstGeom>
          <a:solidFill>
            <a:schemeClr val="bg1">
              <a:lumMod val="6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074745" y="6510883"/>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37" name="梯形 36"/>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pic>
        <p:nvPicPr>
          <p:cNvPr id="2" name="图片 1" descr="buaacs"/>
          <p:cNvPicPr>
            <a:picLocks noChangeAspect="1"/>
          </p:cNvPicPr>
          <p:nvPr/>
        </p:nvPicPr>
        <p:blipFill>
          <a:blip r:embed="rId3"/>
          <a:stretch>
            <a:fillRect/>
          </a:stretch>
        </p:blipFill>
        <p:spPr>
          <a:xfrm>
            <a:off x="9489440" y="243205"/>
            <a:ext cx="2476500" cy="609600"/>
          </a:xfrm>
          <a:prstGeom prst="rect">
            <a:avLst/>
          </a:prstGeom>
        </p:spPr>
      </p:pic>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10519993"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Alpha</a:t>
              </a:r>
              <a:r>
                <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分工</a:t>
              </a: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59780" cy="58477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01	</a:t>
            </a:r>
            <a:r>
              <a:rPr kumimoji="1" lang="zh-CN" altLang="en-US" sz="3200" b="1" dirty="0">
                <a:solidFill>
                  <a:schemeClr val="tx2"/>
                </a:solidFill>
                <a:latin typeface="微软雅黑" panose="020B0503020204020204" pitchFamily="34" charset="-122"/>
                <a:ea typeface="微软雅黑" panose="020B0503020204020204" pitchFamily="34" charset="-122"/>
              </a:rPr>
              <a:t>团队分工</a:t>
            </a:r>
          </a:p>
        </p:txBody>
      </p:sp>
      <p:pic>
        <p:nvPicPr>
          <p:cNvPr id="6" name="图片 5" descr="buaacs"/>
          <p:cNvPicPr>
            <a:picLocks noChangeAspect="1"/>
          </p:cNvPicPr>
          <p:nvPr/>
        </p:nvPicPr>
        <p:blipFill>
          <a:blip r:embed="rId3"/>
          <a:stretch>
            <a:fillRect/>
          </a:stretch>
        </p:blipFill>
        <p:spPr>
          <a:xfrm>
            <a:off x="9489440" y="243205"/>
            <a:ext cx="2476500" cy="609600"/>
          </a:xfrm>
          <a:prstGeom prst="rect">
            <a:avLst/>
          </a:prstGeom>
        </p:spPr>
      </p:pic>
      <p:sp>
        <p:nvSpPr>
          <p:cNvPr id="2" name="矩形: 圆角 1">
            <a:extLst>
              <a:ext uri="{FF2B5EF4-FFF2-40B4-BE49-F238E27FC236}">
                <a16:creationId xmlns:a16="http://schemas.microsoft.com/office/drawing/2014/main" id="{37443681-BCED-4F90-8D55-156C4EF0A95C}"/>
              </a:ext>
            </a:extLst>
          </p:cNvPr>
          <p:cNvSpPr/>
          <p:nvPr/>
        </p:nvSpPr>
        <p:spPr>
          <a:xfrm>
            <a:off x="1550963" y="1799699"/>
            <a:ext cx="457200" cy="177604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前端</a:t>
            </a:r>
            <a:endParaRPr lang="LID4096" sz="2400" dirty="0"/>
          </a:p>
        </p:txBody>
      </p:sp>
      <p:sp>
        <p:nvSpPr>
          <p:cNvPr id="11" name="矩形: 圆角 10">
            <a:extLst>
              <a:ext uri="{FF2B5EF4-FFF2-40B4-BE49-F238E27FC236}">
                <a16:creationId xmlns:a16="http://schemas.microsoft.com/office/drawing/2014/main" id="{60222D01-0DA8-4C63-BFE2-5E81F10BAEBE}"/>
              </a:ext>
            </a:extLst>
          </p:cNvPr>
          <p:cNvSpPr/>
          <p:nvPr/>
        </p:nvSpPr>
        <p:spPr>
          <a:xfrm>
            <a:off x="1550963" y="3694825"/>
            <a:ext cx="457200" cy="256881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后端</a:t>
            </a:r>
            <a:endParaRPr lang="LID4096" sz="2400" dirty="0"/>
          </a:p>
        </p:txBody>
      </p:sp>
      <p:sp>
        <p:nvSpPr>
          <p:cNvPr id="4" name="矩形 3">
            <a:extLst>
              <a:ext uri="{FF2B5EF4-FFF2-40B4-BE49-F238E27FC236}">
                <a16:creationId xmlns:a16="http://schemas.microsoft.com/office/drawing/2014/main" id="{393B4550-E8BF-4235-A15E-71490E542C76}"/>
              </a:ext>
            </a:extLst>
          </p:cNvPr>
          <p:cNvSpPr/>
          <p:nvPr/>
        </p:nvSpPr>
        <p:spPr>
          <a:xfrm>
            <a:off x="2179320" y="1799699"/>
            <a:ext cx="2680915" cy="17760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矩形: 圆角 4">
            <a:extLst>
              <a:ext uri="{FF2B5EF4-FFF2-40B4-BE49-F238E27FC236}">
                <a16:creationId xmlns:a16="http://schemas.microsoft.com/office/drawing/2014/main" id="{2CD31FFD-9D60-4214-9578-8B1C8B5AA5B1}"/>
              </a:ext>
            </a:extLst>
          </p:cNvPr>
          <p:cNvSpPr/>
          <p:nvPr/>
        </p:nvSpPr>
        <p:spPr>
          <a:xfrm>
            <a:off x="2179320" y="3694825"/>
            <a:ext cx="457200" cy="153641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服务端</a:t>
            </a:r>
            <a:endParaRPr lang="LID4096" dirty="0"/>
          </a:p>
        </p:txBody>
      </p:sp>
      <p:sp>
        <p:nvSpPr>
          <p:cNvPr id="17" name="矩形: 圆角 16">
            <a:extLst>
              <a:ext uri="{FF2B5EF4-FFF2-40B4-BE49-F238E27FC236}">
                <a16:creationId xmlns:a16="http://schemas.microsoft.com/office/drawing/2014/main" id="{7459C569-5937-40B1-95AC-C78D6AD63B5E}"/>
              </a:ext>
            </a:extLst>
          </p:cNvPr>
          <p:cNvSpPr/>
          <p:nvPr/>
        </p:nvSpPr>
        <p:spPr>
          <a:xfrm>
            <a:off x="2179320" y="5267739"/>
            <a:ext cx="457200" cy="98752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推理端</a:t>
            </a:r>
            <a:endParaRPr lang="LID4096" dirty="0"/>
          </a:p>
        </p:txBody>
      </p:sp>
      <p:sp>
        <p:nvSpPr>
          <p:cNvPr id="7" name="矩形 6">
            <a:extLst>
              <a:ext uri="{FF2B5EF4-FFF2-40B4-BE49-F238E27FC236}">
                <a16:creationId xmlns:a16="http://schemas.microsoft.com/office/drawing/2014/main" id="{4CBA20AB-D6DD-4BA6-ABEF-855B6F62F37A}"/>
              </a:ext>
            </a:extLst>
          </p:cNvPr>
          <p:cNvSpPr/>
          <p:nvPr/>
        </p:nvSpPr>
        <p:spPr>
          <a:xfrm>
            <a:off x="2743200" y="3694825"/>
            <a:ext cx="4609327" cy="1523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矩形 17">
            <a:extLst>
              <a:ext uri="{FF2B5EF4-FFF2-40B4-BE49-F238E27FC236}">
                <a16:creationId xmlns:a16="http://schemas.microsoft.com/office/drawing/2014/main" id="{507ABA21-176C-4F93-B0C0-44032B28789B}"/>
              </a:ext>
            </a:extLst>
          </p:cNvPr>
          <p:cNvSpPr/>
          <p:nvPr/>
        </p:nvSpPr>
        <p:spPr>
          <a:xfrm>
            <a:off x="2743200" y="5276114"/>
            <a:ext cx="6033052" cy="9875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矩形: 圆角 11">
            <a:extLst>
              <a:ext uri="{FF2B5EF4-FFF2-40B4-BE49-F238E27FC236}">
                <a16:creationId xmlns:a16="http://schemas.microsoft.com/office/drawing/2014/main" id="{EE97C5EB-D6E4-4532-850C-195EEF3CCF13}"/>
              </a:ext>
            </a:extLst>
          </p:cNvPr>
          <p:cNvSpPr/>
          <p:nvPr/>
        </p:nvSpPr>
        <p:spPr>
          <a:xfrm>
            <a:off x="2842591" y="3780806"/>
            <a:ext cx="2136913" cy="67020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数据库设计</a:t>
            </a:r>
            <a:endParaRPr lang="LID4096" dirty="0"/>
          </a:p>
        </p:txBody>
      </p:sp>
      <p:sp>
        <p:nvSpPr>
          <p:cNvPr id="23" name="矩形: 圆角 22">
            <a:extLst>
              <a:ext uri="{FF2B5EF4-FFF2-40B4-BE49-F238E27FC236}">
                <a16:creationId xmlns:a16="http://schemas.microsoft.com/office/drawing/2014/main" id="{1B44BAD9-88A6-49E1-9863-1FB032CF311D}"/>
              </a:ext>
            </a:extLst>
          </p:cNvPr>
          <p:cNvSpPr/>
          <p:nvPr/>
        </p:nvSpPr>
        <p:spPr>
          <a:xfrm>
            <a:off x="2842590" y="4548148"/>
            <a:ext cx="2136913" cy="62445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任务流程设计</a:t>
            </a:r>
            <a:endParaRPr lang="LID4096" dirty="0"/>
          </a:p>
        </p:txBody>
      </p:sp>
      <p:sp>
        <p:nvSpPr>
          <p:cNvPr id="24" name="矩形: 圆角 23">
            <a:extLst>
              <a:ext uri="{FF2B5EF4-FFF2-40B4-BE49-F238E27FC236}">
                <a16:creationId xmlns:a16="http://schemas.microsoft.com/office/drawing/2014/main" id="{118D372E-BF84-4229-BED8-1A554F7F6AB5}"/>
              </a:ext>
            </a:extLst>
          </p:cNvPr>
          <p:cNvSpPr/>
          <p:nvPr/>
        </p:nvSpPr>
        <p:spPr>
          <a:xfrm>
            <a:off x="5086183" y="3772234"/>
            <a:ext cx="2136913" cy="68163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接口编写测试</a:t>
            </a:r>
            <a:endParaRPr lang="LID4096" dirty="0"/>
          </a:p>
        </p:txBody>
      </p:sp>
      <p:sp>
        <p:nvSpPr>
          <p:cNvPr id="25" name="矩形: 圆角 24">
            <a:extLst>
              <a:ext uri="{FF2B5EF4-FFF2-40B4-BE49-F238E27FC236}">
                <a16:creationId xmlns:a16="http://schemas.microsoft.com/office/drawing/2014/main" id="{730695BA-739E-4461-8FE5-D3E27149A28C}"/>
              </a:ext>
            </a:extLst>
          </p:cNvPr>
          <p:cNvSpPr/>
          <p:nvPr/>
        </p:nvSpPr>
        <p:spPr>
          <a:xfrm>
            <a:off x="4827767" y="5367130"/>
            <a:ext cx="1878497" cy="83880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本地大模型部署</a:t>
            </a:r>
            <a:endParaRPr lang="LID4096" dirty="0"/>
          </a:p>
        </p:txBody>
      </p:sp>
      <p:sp>
        <p:nvSpPr>
          <p:cNvPr id="26" name="矩形: 圆角 25">
            <a:extLst>
              <a:ext uri="{FF2B5EF4-FFF2-40B4-BE49-F238E27FC236}">
                <a16:creationId xmlns:a16="http://schemas.microsoft.com/office/drawing/2014/main" id="{C9D152A5-939A-43F3-88DC-31581443119D}"/>
              </a:ext>
            </a:extLst>
          </p:cNvPr>
          <p:cNvSpPr/>
          <p:nvPr/>
        </p:nvSpPr>
        <p:spPr>
          <a:xfrm>
            <a:off x="5086183" y="4545297"/>
            <a:ext cx="2136913" cy="63509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CI/CD</a:t>
            </a:r>
            <a:r>
              <a:rPr lang="zh-CN" altLang="en-US" dirty="0"/>
              <a:t>自动化部署</a:t>
            </a:r>
            <a:endParaRPr lang="LID4096" dirty="0"/>
          </a:p>
        </p:txBody>
      </p:sp>
      <p:sp>
        <p:nvSpPr>
          <p:cNvPr id="27" name="矩形: 圆角 26">
            <a:extLst>
              <a:ext uri="{FF2B5EF4-FFF2-40B4-BE49-F238E27FC236}">
                <a16:creationId xmlns:a16="http://schemas.microsoft.com/office/drawing/2014/main" id="{61570C7E-8BCA-43B7-93E0-AD53DBDB7273}"/>
              </a:ext>
            </a:extLst>
          </p:cNvPr>
          <p:cNvSpPr/>
          <p:nvPr/>
        </p:nvSpPr>
        <p:spPr>
          <a:xfrm>
            <a:off x="2842590" y="5367130"/>
            <a:ext cx="1878497" cy="83880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推理接口撰写</a:t>
            </a:r>
            <a:endParaRPr lang="LID4096" dirty="0"/>
          </a:p>
        </p:txBody>
      </p:sp>
      <p:sp>
        <p:nvSpPr>
          <p:cNvPr id="29" name="矩形: 圆角 28">
            <a:extLst>
              <a:ext uri="{FF2B5EF4-FFF2-40B4-BE49-F238E27FC236}">
                <a16:creationId xmlns:a16="http://schemas.microsoft.com/office/drawing/2014/main" id="{D329F5E5-09D8-4E08-9C6D-9C70855DA947}"/>
              </a:ext>
            </a:extLst>
          </p:cNvPr>
          <p:cNvSpPr/>
          <p:nvPr/>
        </p:nvSpPr>
        <p:spPr>
          <a:xfrm>
            <a:off x="6763469" y="5361616"/>
            <a:ext cx="1878497" cy="83880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RAG</a:t>
            </a:r>
            <a:r>
              <a:rPr lang="zh-CN" altLang="en-US" dirty="0"/>
              <a:t>部署</a:t>
            </a:r>
            <a:endParaRPr lang="LID4096" dirty="0"/>
          </a:p>
        </p:txBody>
      </p:sp>
      <p:sp>
        <p:nvSpPr>
          <p:cNvPr id="30" name="矩形: 圆角 29">
            <a:extLst>
              <a:ext uri="{FF2B5EF4-FFF2-40B4-BE49-F238E27FC236}">
                <a16:creationId xmlns:a16="http://schemas.microsoft.com/office/drawing/2014/main" id="{26979D72-A1F2-4AF4-86F4-9FC282E02E5C}"/>
              </a:ext>
            </a:extLst>
          </p:cNvPr>
          <p:cNvSpPr/>
          <p:nvPr/>
        </p:nvSpPr>
        <p:spPr>
          <a:xfrm>
            <a:off x="2377440" y="1913835"/>
            <a:ext cx="2136913" cy="67020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UI</a:t>
            </a:r>
            <a:r>
              <a:rPr lang="zh-CN" altLang="en-US" dirty="0"/>
              <a:t>设计</a:t>
            </a:r>
            <a:endParaRPr lang="LID4096" dirty="0"/>
          </a:p>
        </p:txBody>
      </p:sp>
      <p:sp>
        <p:nvSpPr>
          <p:cNvPr id="31" name="矩形: 圆角 30">
            <a:extLst>
              <a:ext uri="{FF2B5EF4-FFF2-40B4-BE49-F238E27FC236}">
                <a16:creationId xmlns:a16="http://schemas.microsoft.com/office/drawing/2014/main" id="{800A56CB-F509-4BD2-BB92-8677FF25123F}"/>
              </a:ext>
            </a:extLst>
          </p:cNvPr>
          <p:cNvSpPr/>
          <p:nvPr/>
        </p:nvSpPr>
        <p:spPr>
          <a:xfrm>
            <a:off x="2407920" y="2767158"/>
            <a:ext cx="2136913" cy="67020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页面跳转</a:t>
            </a:r>
            <a:endParaRPr lang="LID4096" dirty="0"/>
          </a:p>
        </p:txBody>
      </p:sp>
      <p:sp>
        <p:nvSpPr>
          <p:cNvPr id="13" name="矩形: 圆角 12">
            <a:extLst>
              <a:ext uri="{FF2B5EF4-FFF2-40B4-BE49-F238E27FC236}">
                <a16:creationId xmlns:a16="http://schemas.microsoft.com/office/drawing/2014/main" id="{F477557D-A88B-4A1B-AA8C-03F1232A2196}"/>
              </a:ext>
            </a:extLst>
          </p:cNvPr>
          <p:cNvSpPr/>
          <p:nvPr/>
        </p:nvSpPr>
        <p:spPr>
          <a:xfrm>
            <a:off x="5029907" y="1852999"/>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李雨萌</a:t>
            </a:r>
            <a:endParaRPr lang="LID4096" b="1" dirty="0">
              <a:solidFill>
                <a:schemeClr val="tx1"/>
              </a:solidFill>
            </a:endParaRPr>
          </a:p>
        </p:txBody>
      </p:sp>
      <p:sp>
        <p:nvSpPr>
          <p:cNvPr id="32" name="矩形: 圆角 31">
            <a:extLst>
              <a:ext uri="{FF2B5EF4-FFF2-40B4-BE49-F238E27FC236}">
                <a16:creationId xmlns:a16="http://schemas.microsoft.com/office/drawing/2014/main" id="{C64616E1-2049-4F51-8B69-A5F8B204F373}"/>
              </a:ext>
            </a:extLst>
          </p:cNvPr>
          <p:cNvSpPr/>
          <p:nvPr/>
        </p:nvSpPr>
        <p:spPr>
          <a:xfrm>
            <a:off x="5029907" y="2758793"/>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金楷茗</a:t>
            </a:r>
            <a:endParaRPr lang="LID4096" b="1" dirty="0">
              <a:solidFill>
                <a:schemeClr val="tx1"/>
              </a:solidFill>
            </a:endParaRPr>
          </a:p>
        </p:txBody>
      </p:sp>
      <p:sp>
        <p:nvSpPr>
          <p:cNvPr id="33" name="矩形: 圆角 32">
            <a:extLst>
              <a:ext uri="{FF2B5EF4-FFF2-40B4-BE49-F238E27FC236}">
                <a16:creationId xmlns:a16="http://schemas.microsoft.com/office/drawing/2014/main" id="{329D0D27-EB86-4233-A0A3-B960999EBFF5}"/>
              </a:ext>
            </a:extLst>
          </p:cNvPr>
          <p:cNvSpPr/>
          <p:nvPr/>
        </p:nvSpPr>
        <p:spPr>
          <a:xfrm>
            <a:off x="7432167" y="3693370"/>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黄一轩</a:t>
            </a:r>
            <a:endParaRPr lang="LID4096" b="1" dirty="0">
              <a:solidFill>
                <a:schemeClr val="tx1"/>
              </a:solidFill>
            </a:endParaRPr>
          </a:p>
        </p:txBody>
      </p:sp>
      <p:sp>
        <p:nvSpPr>
          <p:cNvPr id="34" name="矩形: 圆角 33">
            <a:extLst>
              <a:ext uri="{FF2B5EF4-FFF2-40B4-BE49-F238E27FC236}">
                <a16:creationId xmlns:a16="http://schemas.microsoft.com/office/drawing/2014/main" id="{711969A5-125D-4805-9CB2-E8E2D41891B3}"/>
              </a:ext>
            </a:extLst>
          </p:cNvPr>
          <p:cNvSpPr/>
          <p:nvPr/>
        </p:nvSpPr>
        <p:spPr>
          <a:xfrm>
            <a:off x="9362438" y="4747891"/>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周靖宇</a:t>
            </a:r>
            <a:endParaRPr lang="LID4096" b="1" dirty="0">
              <a:solidFill>
                <a:schemeClr val="tx1"/>
              </a:solidFill>
            </a:endParaRPr>
          </a:p>
        </p:txBody>
      </p:sp>
      <p:sp>
        <p:nvSpPr>
          <p:cNvPr id="35" name="矩形: 圆角 34">
            <a:extLst>
              <a:ext uri="{FF2B5EF4-FFF2-40B4-BE49-F238E27FC236}">
                <a16:creationId xmlns:a16="http://schemas.microsoft.com/office/drawing/2014/main" id="{45195EBA-6710-4801-B192-FCF6D23867F1}"/>
              </a:ext>
            </a:extLst>
          </p:cNvPr>
          <p:cNvSpPr/>
          <p:nvPr/>
        </p:nvSpPr>
        <p:spPr>
          <a:xfrm>
            <a:off x="7432167" y="4484742"/>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陈俊华</a:t>
            </a:r>
            <a:endParaRPr lang="LID4096" b="1" dirty="0">
              <a:solidFill>
                <a:schemeClr val="tx1"/>
              </a:solidFill>
            </a:endParaRPr>
          </a:p>
        </p:txBody>
      </p:sp>
      <p:sp>
        <p:nvSpPr>
          <p:cNvPr id="36" name="矩形: 圆角 35">
            <a:extLst>
              <a:ext uri="{FF2B5EF4-FFF2-40B4-BE49-F238E27FC236}">
                <a16:creationId xmlns:a16="http://schemas.microsoft.com/office/drawing/2014/main" id="{BFF4B154-A9CB-4A96-852F-42407EFFEE8D}"/>
              </a:ext>
            </a:extLst>
          </p:cNvPr>
          <p:cNvSpPr/>
          <p:nvPr/>
        </p:nvSpPr>
        <p:spPr>
          <a:xfrm>
            <a:off x="9377458" y="5551011"/>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杨博文</a:t>
            </a:r>
            <a:endParaRPr lang="LID4096" b="1" dirty="0">
              <a:solidFill>
                <a:schemeClr val="tx1"/>
              </a:solidFill>
            </a:endParaRPr>
          </a:p>
        </p:txBody>
      </p:sp>
    </p:spTree>
    <p:extLst>
      <p:ext uri="{BB962C8B-B14F-4D97-AF65-F5344CB8AC3E}">
        <p14:creationId xmlns:p14="http://schemas.microsoft.com/office/powerpoint/2010/main" val="289595826"/>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10519993"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3200" b="1" kern="0" dirty="0">
                  <a:solidFill>
                    <a:prstClr val="white"/>
                  </a:solidFill>
                  <a:latin typeface="Verdana" panose="020B0604030504040204"/>
                  <a:ea typeface="微软雅黑" panose="020B0503020204020204" pitchFamily="34" charset="-122"/>
                </a:rPr>
                <a:t>B</a:t>
              </a:r>
              <a:r>
                <a:rPr kumimoji="0" lang="en-US" altLang="zh-CN"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eta</a:t>
              </a:r>
              <a:r>
                <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分工</a:t>
              </a: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59780" cy="58477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01	</a:t>
            </a:r>
            <a:r>
              <a:rPr kumimoji="1" lang="zh-CN" altLang="en-US" sz="3200" b="1" dirty="0">
                <a:solidFill>
                  <a:schemeClr val="tx2"/>
                </a:solidFill>
                <a:latin typeface="微软雅黑" panose="020B0503020204020204" pitchFamily="34" charset="-122"/>
                <a:ea typeface="微软雅黑" panose="020B0503020204020204" pitchFamily="34" charset="-122"/>
              </a:rPr>
              <a:t>团队分工</a:t>
            </a:r>
          </a:p>
        </p:txBody>
      </p:sp>
      <p:pic>
        <p:nvPicPr>
          <p:cNvPr id="6" name="图片 5" descr="buaacs"/>
          <p:cNvPicPr>
            <a:picLocks noChangeAspect="1"/>
          </p:cNvPicPr>
          <p:nvPr/>
        </p:nvPicPr>
        <p:blipFill>
          <a:blip r:embed="rId3"/>
          <a:stretch>
            <a:fillRect/>
          </a:stretch>
        </p:blipFill>
        <p:spPr>
          <a:xfrm>
            <a:off x="9489440" y="243205"/>
            <a:ext cx="2476500" cy="609600"/>
          </a:xfrm>
          <a:prstGeom prst="rect">
            <a:avLst/>
          </a:prstGeom>
        </p:spPr>
      </p:pic>
      <p:sp>
        <p:nvSpPr>
          <p:cNvPr id="2" name="矩形: 圆角 1">
            <a:extLst>
              <a:ext uri="{FF2B5EF4-FFF2-40B4-BE49-F238E27FC236}">
                <a16:creationId xmlns:a16="http://schemas.microsoft.com/office/drawing/2014/main" id="{37443681-BCED-4F90-8D55-156C4EF0A95C}"/>
              </a:ext>
            </a:extLst>
          </p:cNvPr>
          <p:cNvSpPr/>
          <p:nvPr/>
        </p:nvSpPr>
        <p:spPr>
          <a:xfrm>
            <a:off x="1550963" y="1799699"/>
            <a:ext cx="457200" cy="177604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前端</a:t>
            </a:r>
            <a:endParaRPr lang="LID4096" sz="2400" dirty="0"/>
          </a:p>
        </p:txBody>
      </p:sp>
      <p:sp>
        <p:nvSpPr>
          <p:cNvPr id="11" name="矩形: 圆角 10">
            <a:extLst>
              <a:ext uri="{FF2B5EF4-FFF2-40B4-BE49-F238E27FC236}">
                <a16:creationId xmlns:a16="http://schemas.microsoft.com/office/drawing/2014/main" id="{60222D01-0DA8-4C63-BFE2-5E81F10BAEBE}"/>
              </a:ext>
            </a:extLst>
          </p:cNvPr>
          <p:cNvSpPr/>
          <p:nvPr/>
        </p:nvSpPr>
        <p:spPr>
          <a:xfrm>
            <a:off x="1550963" y="3694825"/>
            <a:ext cx="457200" cy="256881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后端</a:t>
            </a:r>
            <a:endParaRPr lang="LID4096" sz="2400" dirty="0"/>
          </a:p>
        </p:txBody>
      </p:sp>
      <p:sp>
        <p:nvSpPr>
          <p:cNvPr id="4" name="矩形 3">
            <a:extLst>
              <a:ext uri="{FF2B5EF4-FFF2-40B4-BE49-F238E27FC236}">
                <a16:creationId xmlns:a16="http://schemas.microsoft.com/office/drawing/2014/main" id="{393B4550-E8BF-4235-A15E-71490E542C76}"/>
              </a:ext>
            </a:extLst>
          </p:cNvPr>
          <p:cNvSpPr/>
          <p:nvPr/>
        </p:nvSpPr>
        <p:spPr>
          <a:xfrm>
            <a:off x="2179321" y="1799699"/>
            <a:ext cx="4707556" cy="17760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矩形: 圆角 4">
            <a:extLst>
              <a:ext uri="{FF2B5EF4-FFF2-40B4-BE49-F238E27FC236}">
                <a16:creationId xmlns:a16="http://schemas.microsoft.com/office/drawing/2014/main" id="{2CD31FFD-9D60-4214-9578-8B1C8B5AA5B1}"/>
              </a:ext>
            </a:extLst>
          </p:cNvPr>
          <p:cNvSpPr/>
          <p:nvPr/>
        </p:nvSpPr>
        <p:spPr>
          <a:xfrm>
            <a:off x="2179320" y="3694825"/>
            <a:ext cx="457200" cy="12749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服务端</a:t>
            </a:r>
            <a:endParaRPr lang="LID4096" dirty="0"/>
          </a:p>
        </p:txBody>
      </p:sp>
      <p:sp>
        <p:nvSpPr>
          <p:cNvPr id="17" name="矩形: 圆角 16">
            <a:extLst>
              <a:ext uri="{FF2B5EF4-FFF2-40B4-BE49-F238E27FC236}">
                <a16:creationId xmlns:a16="http://schemas.microsoft.com/office/drawing/2014/main" id="{7459C569-5937-40B1-95AC-C78D6AD63B5E}"/>
              </a:ext>
            </a:extLst>
          </p:cNvPr>
          <p:cNvSpPr/>
          <p:nvPr/>
        </p:nvSpPr>
        <p:spPr>
          <a:xfrm>
            <a:off x="2179320" y="4969805"/>
            <a:ext cx="457200" cy="128546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推理端</a:t>
            </a:r>
            <a:endParaRPr lang="LID4096" dirty="0"/>
          </a:p>
        </p:txBody>
      </p:sp>
      <p:sp>
        <p:nvSpPr>
          <p:cNvPr id="7" name="矩形 6">
            <a:extLst>
              <a:ext uri="{FF2B5EF4-FFF2-40B4-BE49-F238E27FC236}">
                <a16:creationId xmlns:a16="http://schemas.microsoft.com/office/drawing/2014/main" id="{4CBA20AB-D6DD-4BA6-ABEF-855B6F62F37A}"/>
              </a:ext>
            </a:extLst>
          </p:cNvPr>
          <p:cNvSpPr/>
          <p:nvPr/>
        </p:nvSpPr>
        <p:spPr>
          <a:xfrm>
            <a:off x="2743200" y="3694825"/>
            <a:ext cx="4707556" cy="2568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矩形: 圆角 11">
            <a:extLst>
              <a:ext uri="{FF2B5EF4-FFF2-40B4-BE49-F238E27FC236}">
                <a16:creationId xmlns:a16="http://schemas.microsoft.com/office/drawing/2014/main" id="{EE97C5EB-D6E4-4532-850C-195EEF3CCF13}"/>
              </a:ext>
            </a:extLst>
          </p:cNvPr>
          <p:cNvSpPr/>
          <p:nvPr/>
        </p:nvSpPr>
        <p:spPr>
          <a:xfrm>
            <a:off x="2808796" y="3774662"/>
            <a:ext cx="2136913" cy="821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服务器监控</a:t>
            </a:r>
            <a:endParaRPr lang="LID4096" dirty="0"/>
          </a:p>
        </p:txBody>
      </p:sp>
      <p:sp>
        <p:nvSpPr>
          <p:cNvPr id="23" name="矩形: 圆角 22">
            <a:extLst>
              <a:ext uri="{FF2B5EF4-FFF2-40B4-BE49-F238E27FC236}">
                <a16:creationId xmlns:a16="http://schemas.microsoft.com/office/drawing/2014/main" id="{1B44BAD9-88A6-49E1-9863-1FB032CF311D}"/>
              </a:ext>
            </a:extLst>
          </p:cNvPr>
          <p:cNvSpPr/>
          <p:nvPr/>
        </p:nvSpPr>
        <p:spPr>
          <a:xfrm>
            <a:off x="2808795" y="4631455"/>
            <a:ext cx="2136913" cy="765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速度优化</a:t>
            </a:r>
            <a:endParaRPr lang="LID4096" dirty="0"/>
          </a:p>
        </p:txBody>
      </p:sp>
      <p:sp>
        <p:nvSpPr>
          <p:cNvPr id="24" name="矩形: 圆角 23">
            <a:extLst>
              <a:ext uri="{FF2B5EF4-FFF2-40B4-BE49-F238E27FC236}">
                <a16:creationId xmlns:a16="http://schemas.microsoft.com/office/drawing/2014/main" id="{118D372E-BF84-4229-BED8-1A554F7F6AB5}"/>
              </a:ext>
            </a:extLst>
          </p:cNvPr>
          <p:cNvSpPr/>
          <p:nvPr/>
        </p:nvSpPr>
        <p:spPr>
          <a:xfrm>
            <a:off x="5027541" y="3804577"/>
            <a:ext cx="2136913" cy="76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多重搜索</a:t>
            </a:r>
            <a:endParaRPr lang="LID4096" dirty="0"/>
          </a:p>
        </p:txBody>
      </p:sp>
      <p:sp>
        <p:nvSpPr>
          <p:cNvPr id="26" name="矩形: 圆角 25">
            <a:extLst>
              <a:ext uri="{FF2B5EF4-FFF2-40B4-BE49-F238E27FC236}">
                <a16:creationId xmlns:a16="http://schemas.microsoft.com/office/drawing/2014/main" id="{C9D152A5-939A-43F3-88DC-31581443119D}"/>
              </a:ext>
            </a:extLst>
          </p:cNvPr>
          <p:cNvSpPr/>
          <p:nvPr/>
        </p:nvSpPr>
        <p:spPr>
          <a:xfrm>
            <a:off x="2808794" y="5443656"/>
            <a:ext cx="2136913" cy="778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子类引入</a:t>
            </a:r>
            <a:endParaRPr lang="LID4096" dirty="0"/>
          </a:p>
        </p:txBody>
      </p:sp>
      <p:sp>
        <p:nvSpPr>
          <p:cNvPr id="30" name="矩形: 圆角 29">
            <a:extLst>
              <a:ext uri="{FF2B5EF4-FFF2-40B4-BE49-F238E27FC236}">
                <a16:creationId xmlns:a16="http://schemas.microsoft.com/office/drawing/2014/main" id="{26979D72-A1F2-4AF4-86F4-9FC282E02E5C}"/>
              </a:ext>
            </a:extLst>
          </p:cNvPr>
          <p:cNvSpPr/>
          <p:nvPr/>
        </p:nvSpPr>
        <p:spPr>
          <a:xfrm>
            <a:off x="2377440" y="1913835"/>
            <a:ext cx="2136913" cy="670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界面美化</a:t>
            </a:r>
            <a:endParaRPr lang="LID4096" dirty="0"/>
          </a:p>
        </p:txBody>
      </p:sp>
      <p:sp>
        <p:nvSpPr>
          <p:cNvPr id="31" name="矩形: 圆角 30">
            <a:extLst>
              <a:ext uri="{FF2B5EF4-FFF2-40B4-BE49-F238E27FC236}">
                <a16:creationId xmlns:a16="http://schemas.microsoft.com/office/drawing/2014/main" id="{800A56CB-F509-4BD2-BB92-8677FF25123F}"/>
              </a:ext>
            </a:extLst>
          </p:cNvPr>
          <p:cNvSpPr/>
          <p:nvPr/>
        </p:nvSpPr>
        <p:spPr>
          <a:xfrm>
            <a:off x="2407920" y="2767158"/>
            <a:ext cx="2136913" cy="670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动画制作</a:t>
            </a:r>
            <a:endParaRPr lang="LID4096" dirty="0"/>
          </a:p>
        </p:txBody>
      </p:sp>
      <p:sp>
        <p:nvSpPr>
          <p:cNvPr id="13" name="矩形: 圆角 12">
            <a:extLst>
              <a:ext uri="{FF2B5EF4-FFF2-40B4-BE49-F238E27FC236}">
                <a16:creationId xmlns:a16="http://schemas.microsoft.com/office/drawing/2014/main" id="{F477557D-A88B-4A1B-AA8C-03F1232A2196}"/>
              </a:ext>
            </a:extLst>
          </p:cNvPr>
          <p:cNvSpPr/>
          <p:nvPr/>
        </p:nvSpPr>
        <p:spPr>
          <a:xfrm>
            <a:off x="7405353" y="1852999"/>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李雨萌</a:t>
            </a:r>
            <a:endParaRPr lang="LID4096" b="1" dirty="0">
              <a:solidFill>
                <a:schemeClr val="tx1"/>
              </a:solidFill>
            </a:endParaRPr>
          </a:p>
        </p:txBody>
      </p:sp>
      <p:sp>
        <p:nvSpPr>
          <p:cNvPr id="32" name="矩形: 圆角 31">
            <a:extLst>
              <a:ext uri="{FF2B5EF4-FFF2-40B4-BE49-F238E27FC236}">
                <a16:creationId xmlns:a16="http://schemas.microsoft.com/office/drawing/2014/main" id="{C64616E1-2049-4F51-8B69-A5F8B204F373}"/>
              </a:ext>
            </a:extLst>
          </p:cNvPr>
          <p:cNvSpPr/>
          <p:nvPr/>
        </p:nvSpPr>
        <p:spPr>
          <a:xfrm>
            <a:off x="9462402" y="1852999"/>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金楷茗</a:t>
            </a:r>
            <a:endParaRPr lang="LID4096" b="1" dirty="0">
              <a:solidFill>
                <a:schemeClr val="tx1"/>
              </a:solidFill>
            </a:endParaRPr>
          </a:p>
        </p:txBody>
      </p:sp>
      <p:sp>
        <p:nvSpPr>
          <p:cNvPr id="33" name="矩形: 圆角 32">
            <a:extLst>
              <a:ext uri="{FF2B5EF4-FFF2-40B4-BE49-F238E27FC236}">
                <a16:creationId xmlns:a16="http://schemas.microsoft.com/office/drawing/2014/main" id="{329D0D27-EB86-4233-A0A3-B960999EBFF5}"/>
              </a:ext>
            </a:extLst>
          </p:cNvPr>
          <p:cNvSpPr/>
          <p:nvPr/>
        </p:nvSpPr>
        <p:spPr>
          <a:xfrm>
            <a:off x="7530330" y="3202613"/>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黄一轩</a:t>
            </a:r>
            <a:endParaRPr lang="LID4096" b="1" dirty="0">
              <a:solidFill>
                <a:schemeClr val="tx1"/>
              </a:solidFill>
            </a:endParaRPr>
          </a:p>
        </p:txBody>
      </p:sp>
      <p:sp>
        <p:nvSpPr>
          <p:cNvPr id="34" name="矩形: 圆角 33">
            <a:extLst>
              <a:ext uri="{FF2B5EF4-FFF2-40B4-BE49-F238E27FC236}">
                <a16:creationId xmlns:a16="http://schemas.microsoft.com/office/drawing/2014/main" id="{711969A5-125D-4805-9CB2-E8E2D41891B3}"/>
              </a:ext>
            </a:extLst>
          </p:cNvPr>
          <p:cNvSpPr/>
          <p:nvPr/>
        </p:nvSpPr>
        <p:spPr>
          <a:xfrm>
            <a:off x="7738615" y="4419315"/>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周靖宇</a:t>
            </a:r>
            <a:endParaRPr lang="LID4096" b="1" dirty="0">
              <a:solidFill>
                <a:schemeClr val="tx1"/>
              </a:solidFill>
            </a:endParaRPr>
          </a:p>
        </p:txBody>
      </p:sp>
      <p:sp>
        <p:nvSpPr>
          <p:cNvPr id="35" name="矩形: 圆角 34">
            <a:extLst>
              <a:ext uri="{FF2B5EF4-FFF2-40B4-BE49-F238E27FC236}">
                <a16:creationId xmlns:a16="http://schemas.microsoft.com/office/drawing/2014/main" id="{45195EBA-6710-4801-B192-FCF6D23867F1}"/>
              </a:ext>
            </a:extLst>
          </p:cNvPr>
          <p:cNvSpPr/>
          <p:nvPr/>
        </p:nvSpPr>
        <p:spPr>
          <a:xfrm>
            <a:off x="9393066" y="3216930"/>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陈俊华</a:t>
            </a:r>
            <a:endParaRPr lang="LID4096" b="1" dirty="0">
              <a:solidFill>
                <a:schemeClr val="tx1"/>
              </a:solidFill>
            </a:endParaRPr>
          </a:p>
        </p:txBody>
      </p:sp>
      <p:sp>
        <p:nvSpPr>
          <p:cNvPr id="36" name="矩形: 圆角 35">
            <a:extLst>
              <a:ext uri="{FF2B5EF4-FFF2-40B4-BE49-F238E27FC236}">
                <a16:creationId xmlns:a16="http://schemas.microsoft.com/office/drawing/2014/main" id="{BFF4B154-A9CB-4A96-852F-42407EFFEE8D}"/>
              </a:ext>
            </a:extLst>
          </p:cNvPr>
          <p:cNvSpPr/>
          <p:nvPr/>
        </p:nvSpPr>
        <p:spPr>
          <a:xfrm>
            <a:off x="9598692" y="4427789"/>
            <a:ext cx="1838739" cy="670207"/>
          </a:xfrm>
          <a:prstGeom prst="roundRect">
            <a:avLst>
              <a:gd name="adj"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杨博文</a:t>
            </a:r>
            <a:endParaRPr lang="LID4096" b="1" dirty="0">
              <a:solidFill>
                <a:schemeClr val="tx1"/>
              </a:solidFill>
            </a:endParaRPr>
          </a:p>
        </p:txBody>
      </p:sp>
      <p:sp>
        <p:nvSpPr>
          <p:cNvPr id="37" name="矩形: 圆角 36">
            <a:extLst>
              <a:ext uri="{FF2B5EF4-FFF2-40B4-BE49-F238E27FC236}">
                <a16:creationId xmlns:a16="http://schemas.microsoft.com/office/drawing/2014/main" id="{CD93EC1D-CBB4-4EFF-9DF8-A035B1761304}"/>
              </a:ext>
            </a:extLst>
          </p:cNvPr>
          <p:cNvSpPr/>
          <p:nvPr/>
        </p:nvSpPr>
        <p:spPr>
          <a:xfrm>
            <a:off x="4655030" y="1896488"/>
            <a:ext cx="2136913" cy="670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管理端设计</a:t>
            </a:r>
            <a:endParaRPr lang="LID4096" dirty="0"/>
          </a:p>
        </p:txBody>
      </p:sp>
      <p:sp>
        <p:nvSpPr>
          <p:cNvPr id="38" name="矩形: 圆角 37">
            <a:extLst>
              <a:ext uri="{FF2B5EF4-FFF2-40B4-BE49-F238E27FC236}">
                <a16:creationId xmlns:a16="http://schemas.microsoft.com/office/drawing/2014/main" id="{C9F90C15-AD40-4BEE-B17F-49463F9F3369}"/>
              </a:ext>
            </a:extLst>
          </p:cNvPr>
          <p:cNvSpPr/>
          <p:nvPr/>
        </p:nvSpPr>
        <p:spPr>
          <a:xfrm>
            <a:off x="4685510" y="2749811"/>
            <a:ext cx="2136913" cy="670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服务器监控</a:t>
            </a:r>
            <a:endParaRPr lang="LID4096" dirty="0"/>
          </a:p>
        </p:txBody>
      </p:sp>
      <p:sp>
        <p:nvSpPr>
          <p:cNvPr id="39" name="矩形: 圆角 38">
            <a:extLst>
              <a:ext uri="{FF2B5EF4-FFF2-40B4-BE49-F238E27FC236}">
                <a16:creationId xmlns:a16="http://schemas.microsoft.com/office/drawing/2014/main" id="{6D4F8DB3-1204-4600-A935-E12F3FCAAA66}"/>
              </a:ext>
            </a:extLst>
          </p:cNvPr>
          <p:cNvSpPr/>
          <p:nvPr/>
        </p:nvSpPr>
        <p:spPr>
          <a:xfrm>
            <a:off x="5027540" y="4651582"/>
            <a:ext cx="2136913" cy="76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热门文献推荐</a:t>
            </a:r>
            <a:endParaRPr lang="LID4096" dirty="0"/>
          </a:p>
        </p:txBody>
      </p:sp>
      <p:sp>
        <p:nvSpPr>
          <p:cNvPr id="40" name="矩形: 圆角 39">
            <a:extLst>
              <a:ext uri="{FF2B5EF4-FFF2-40B4-BE49-F238E27FC236}">
                <a16:creationId xmlns:a16="http://schemas.microsoft.com/office/drawing/2014/main" id="{CFB1C229-1F95-449D-9A40-C0A56F43015E}"/>
              </a:ext>
            </a:extLst>
          </p:cNvPr>
          <p:cNvSpPr/>
          <p:nvPr/>
        </p:nvSpPr>
        <p:spPr>
          <a:xfrm>
            <a:off x="5027540" y="5457611"/>
            <a:ext cx="2136913" cy="76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部分接口编写</a:t>
            </a:r>
            <a:endParaRPr lang="LID4096" dirty="0"/>
          </a:p>
        </p:txBody>
      </p:sp>
    </p:spTree>
    <p:extLst>
      <p:ext uri="{BB962C8B-B14F-4D97-AF65-F5344CB8AC3E}">
        <p14:creationId xmlns:p14="http://schemas.microsoft.com/office/powerpoint/2010/main" val="30158698"/>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10519993"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分工</a:t>
              </a:r>
              <a:r>
                <a:rPr lang="zh-CN" altLang="en-US" sz="3200" b="1" kern="0" dirty="0">
                  <a:solidFill>
                    <a:prstClr val="white"/>
                  </a:solidFill>
                  <a:latin typeface="Verdana" panose="020B0604030504040204"/>
                  <a:ea typeface="微软雅黑" panose="020B0503020204020204" pitchFamily="34" charset="-122"/>
                </a:rPr>
                <a:t>明细总览</a:t>
              </a:r>
              <a:endPar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59780" cy="58477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01	</a:t>
            </a:r>
            <a:r>
              <a:rPr kumimoji="1" lang="zh-CN" altLang="en-US" sz="3200" b="1" dirty="0">
                <a:solidFill>
                  <a:schemeClr val="tx2"/>
                </a:solidFill>
                <a:latin typeface="微软雅黑" panose="020B0503020204020204" pitchFamily="34" charset="-122"/>
                <a:ea typeface="微软雅黑" panose="020B0503020204020204" pitchFamily="34" charset="-122"/>
              </a:rPr>
              <a:t>团队分工</a:t>
            </a:r>
          </a:p>
        </p:txBody>
      </p:sp>
      <p:pic>
        <p:nvPicPr>
          <p:cNvPr id="6" name="图片 5" descr="buaacs"/>
          <p:cNvPicPr>
            <a:picLocks noChangeAspect="1"/>
          </p:cNvPicPr>
          <p:nvPr/>
        </p:nvPicPr>
        <p:blipFill>
          <a:blip r:embed="rId3"/>
          <a:stretch>
            <a:fillRect/>
          </a:stretch>
        </p:blipFill>
        <p:spPr>
          <a:xfrm>
            <a:off x="9489440" y="243205"/>
            <a:ext cx="2476500" cy="609600"/>
          </a:xfrm>
          <a:prstGeom prst="rect">
            <a:avLst/>
          </a:prstGeom>
        </p:spPr>
      </p:pic>
      <p:cxnSp>
        <p:nvCxnSpPr>
          <p:cNvPr id="14" name="直接连接符 13">
            <a:extLst>
              <a:ext uri="{FF2B5EF4-FFF2-40B4-BE49-F238E27FC236}">
                <a16:creationId xmlns:a16="http://schemas.microsoft.com/office/drawing/2014/main" id="{04BE01CF-7120-4A9B-8258-98E64FACD5B9}"/>
              </a:ext>
            </a:extLst>
          </p:cNvPr>
          <p:cNvCxnSpPr/>
          <p:nvPr/>
        </p:nvCxnSpPr>
        <p:spPr>
          <a:xfrm>
            <a:off x="4283434" y="1991138"/>
            <a:ext cx="0" cy="45620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ABB59FB-2DDD-467D-A49D-9276C6B0F07E}"/>
              </a:ext>
            </a:extLst>
          </p:cNvPr>
          <p:cNvCxnSpPr>
            <a:cxnSpLocks/>
          </p:cNvCxnSpPr>
          <p:nvPr/>
        </p:nvCxnSpPr>
        <p:spPr>
          <a:xfrm>
            <a:off x="7825079" y="1963110"/>
            <a:ext cx="0" cy="45620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F4AFBF6-4D41-4927-9D83-74FD20CBBECE}"/>
              </a:ext>
            </a:extLst>
          </p:cNvPr>
          <p:cNvSpPr txBox="1"/>
          <p:nvPr/>
        </p:nvSpPr>
        <p:spPr>
          <a:xfrm>
            <a:off x="1997637" y="1963110"/>
            <a:ext cx="1436705" cy="461665"/>
          </a:xfrm>
          <a:prstGeom prst="rect">
            <a:avLst/>
          </a:prstGeom>
          <a:noFill/>
        </p:spPr>
        <p:txBody>
          <a:bodyPr wrap="square" rtlCol="0">
            <a:spAutoFit/>
          </a:bodyPr>
          <a:lstStyle/>
          <a:p>
            <a:pPr algn="ctr"/>
            <a:r>
              <a:rPr lang="zh-CN" altLang="en-US" sz="2400" b="1" dirty="0"/>
              <a:t>金楷茗</a:t>
            </a:r>
            <a:endParaRPr lang="LID4096" sz="2400" b="1" dirty="0"/>
          </a:p>
        </p:txBody>
      </p:sp>
      <p:sp>
        <p:nvSpPr>
          <p:cNvPr id="42" name="文本框 41">
            <a:extLst>
              <a:ext uri="{FF2B5EF4-FFF2-40B4-BE49-F238E27FC236}">
                <a16:creationId xmlns:a16="http://schemas.microsoft.com/office/drawing/2014/main" id="{BE09181D-415B-46DD-BE4E-617E5C2C8180}"/>
              </a:ext>
            </a:extLst>
          </p:cNvPr>
          <p:cNvSpPr txBox="1"/>
          <p:nvPr/>
        </p:nvSpPr>
        <p:spPr>
          <a:xfrm>
            <a:off x="5412268" y="1963109"/>
            <a:ext cx="1436705" cy="461665"/>
          </a:xfrm>
          <a:prstGeom prst="rect">
            <a:avLst/>
          </a:prstGeom>
          <a:noFill/>
        </p:spPr>
        <p:txBody>
          <a:bodyPr wrap="square" rtlCol="0">
            <a:spAutoFit/>
          </a:bodyPr>
          <a:lstStyle/>
          <a:p>
            <a:pPr algn="ctr"/>
            <a:r>
              <a:rPr lang="zh-CN" altLang="en-US" sz="2400" b="1" dirty="0"/>
              <a:t>李雨萌</a:t>
            </a:r>
            <a:endParaRPr lang="LID4096" sz="2400" b="1" dirty="0"/>
          </a:p>
        </p:txBody>
      </p:sp>
      <p:sp>
        <p:nvSpPr>
          <p:cNvPr id="43" name="文本框 42">
            <a:extLst>
              <a:ext uri="{FF2B5EF4-FFF2-40B4-BE49-F238E27FC236}">
                <a16:creationId xmlns:a16="http://schemas.microsoft.com/office/drawing/2014/main" id="{2C34D215-E201-479A-A299-1C0A39E25E3E}"/>
              </a:ext>
            </a:extLst>
          </p:cNvPr>
          <p:cNvSpPr txBox="1"/>
          <p:nvPr/>
        </p:nvSpPr>
        <p:spPr>
          <a:xfrm>
            <a:off x="8837750" y="2075753"/>
            <a:ext cx="1436705" cy="461665"/>
          </a:xfrm>
          <a:prstGeom prst="rect">
            <a:avLst/>
          </a:prstGeom>
          <a:noFill/>
        </p:spPr>
        <p:txBody>
          <a:bodyPr wrap="square" rtlCol="0">
            <a:spAutoFit/>
          </a:bodyPr>
          <a:lstStyle/>
          <a:p>
            <a:pPr algn="ctr"/>
            <a:r>
              <a:rPr lang="zh-CN" altLang="en-US" sz="2400" b="1" dirty="0"/>
              <a:t>陈俊华</a:t>
            </a:r>
            <a:endParaRPr lang="LID4096" sz="2400" b="1" dirty="0"/>
          </a:p>
        </p:txBody>
      </p:sp>
      <p:sp>
        <p:nvSpPr>
          <p:cNvPr id="25" name="文本框 24">
            <a:extLst>
              <a:ext uri="{FF2B5EF4-FFF2-40B4-BE49-F238E27FC236}">
                <a16:creationId xmlns:a16="http://schemas.microsoft.com/office/drawing/2014/main" id="{4884BD02-DE09-441A-A92F-C4E84828C51D}"/>
              </a:ext>
            </a:extLst>
          </p:cNvPr>
          <p:cNvSpPr txBox="1"/>
          <p:nvPr/>
        </p:nvSpPr>
        <p:spPr>
          <a:xfrm>
            <a:off x="8378687" y="2932043"/>
            <a:ext cx="2385388" cy="1202635"/>
          </a:xfrm>
          <a:prstGeom prst="rect">
            <a:avLst/>
          </a:prstGeom>
          <a:noFill/>
        </p:spPr>
        <p:txBody>
          <a:bodyPr wrap="square" rtlCol="0">
            <a:spAutoFit/>
          </a:bodyPr>
          <a:lstStyle/>
          <a:p>
            <a:endParaRPr lang="LID4096" dirty="0"/>
          </a:p>
        </p:txBody>
      </p:sp>
      <p:sp>
        <p:nvSpPr>
          <p:cNvPr id="27" name="文本框 26">
            <a:extLst>
              <a:ext uri="{FF2B5EF4-FFF2-40B4-BE49-F238E27FC236}">
                <a16:creationId xmlns:a16="http://schemas.microsoft.com/office/drawing/2014/main" id="{1D16C6D7-1107-479F-9F80-582F433FA230}"/>
              </a:ext>
            </a:extLst>
          </p:cNvPr>
          <p:cNvSpPr txBox="1"/>
          <p:nvPr/>
        </p:nvSpPr>
        <p:spPr>
          <a:xfrm>
            <a:off x="8080525" y="2812963"/>
            <a:ext cx="3112016" cy="646331"/>
          </a:xfrm>
          <a:prstGeom prst="rect">
            <a:avLst/>
          </a:prstGeom>
          <a:noFill/>
        </p:spPr>
        <p:txBody>
          <a:bodyPr wrap="square" rtlCol="0">
            <a:spAutoFit/>
          </a:bodyPr>
          <a:lstStyle/>
          <a:p>
            <a:pPr algn="ctr"/>
            <a:r>
              <a:rPr lang="zh-CN" altLang="en-US" dirty="0"/>
              <a:t>数据库设计，后端功能开发和维护，管理端页面开发</a:t>
            </a:r>
            <a:endParaRPr lang="LID4096" dirty="0"/>
          </a:p>
        </p:txBody>
      </p:sp>
      <p:sp>
        <p:nvSpPr>
          <p:cNvPr id="47" name="文本框 46">
            <a:extLst>
              <a:ext uri="{FF2B5EF4-FFF2-40B4-BE49-F238E27FC236}">
                <a16:creationId xmlns:a16="http://schemas.microsoft.com/office/drawing/2014/main" id="{7FBB6D38-FAB0-4D41-98A5-9951713E9F8B}"/>
              </a:ext>
            </a:extLst>
          </p:cNvPr>
          <p:cNvSpPr txBox="1"/>
          <p:nvPr/>
        </p:nvSpPr>
        <p:spPr>
          <a:xfrm>
            <a:off x="4871193" y="2746879"/>
            <a:ext cx="2577314" cy="2031325"/>
          </a:xfrm>
          <a:prstGeom prst="rect">
            <a:avLst/>
          </a:prstGeom>
          <a:noFill/>
        </p:spPr>
        <p:txBody>
          <a:bodyPr wrap="square" rtlCol="0">
            <a:spAutoFit/>
          </a:bodyPr>
          <a:lstStyle/>
          <a:p>
            <a:r>
              <a:rPr lang="zh-CN" altLang="en-US" dirty="0"/>
              <a:t>设计网站首页，包括用户登录注册功能和网站优势简介；美化主页面；本地文献上传，文献管理和本地研读跳转；设计个人中心，实现个人中心的管理和跳转。</a:t>
            </a:r>
            <a:endParaRPr lang="LID4096" dirty="0"/>
          </a:p>
        </p:txBody>
      </p:sp>
      <p:sp>
        <p:nvSpPr>
          <p:cNvPr id="48" name="文本框 47">
            <a:extLst>
              <a:ext uri="{FF2B5EF4-FFF2-40B4-BE49-F238E27FC236}">
                <a16:creationId xmlns:a16="http://schemas.microsoft.com/office/drawing/2014/main" id="{524ED533-1D29-42E4-BAF3-9BCFE1B9994F}"/>
              </a:ext>
            </a:extLst>
          </p:cNvPr>
          <p:cNvSpPr txBox="1"/>
          <p:nvPr/>
        </p:nvSpPr>
        <p:spPr>
          <a:xfrm>
            <a:off x="1793032" y="5710385"/>
            <a:ext cx="1845914" cy="461665"/>
          </a:xfrm>
          <a:prstGeom prst="rect">
            <a:avLst/>
          </a:prstGeom>
          <a:noFill/>
        </p:spPr>
        <p:txBody>
          <a:bodyPr wrap="square" rtlCol="0">
            <a:spAutoFit/>
          </a:bodyPr>
          <a:lstStyle/>
          <a:p>
            <a:pPr algn="ctr"/>
            <a:r>
              <a:rPr lang="zh-CN" altLang="en-US" sz="2400" b="1" dirty="0">
                <a:latin typeface="+mj-ea"/>
                <a:ea typeface="+mj-ea"/>
              </a:rPr>
              <a:t>占比：</a:t>
            </a:r>
            <a:r>
              <a:rPr lang="en-US" altLang="zh-CN" sz="2400" b="1" dirty="0">
                <a:latin typeface="+mj-ea"/>
                <a:ea typeface="+mj-ea"/>
              </a:rPr>
              <a:t>1/6</a:t>
            </a:r>
            <a:endParaRPr lang="LID4096" sz="2400" b="1" dirty="0">
              <a:latin typeface="+mj-ea"/>
              <a:ea typeface="+mj-ea"/>
            </a:endParaRPr>
          </a:p>
        </p:txBody>
      </p:sp>
      <p:sp>
        <p:nvSpPr>
          <p:cNvPr id="49" name="文本框 48">
            <a:extLst>
              <a:ext uri="{FF2B5EF4-FFF2-40B4-BE49-F238E27FC236}">
                <a16:creationId xmlns:a16="http://schemas.microsoft.com/office/drawing/2014/main" id="{EC25BEC7-C801-4724-A105-41F5880DC1CF}"/>
              </a:ext>
            </a:extLst>
          </p:cNvPr>
          <p:cNvSpPr txBox="1"/>
          <p:nvPr/>
        </p:nvSpPr>
        <p:spPr>
          <a:xfrm>
            <a:off x="5217587" y="5715924"/>
            <a:ext cx="1845914" cy="461665"/>
          </a:xfrm>
          <a:prstGeom prst="rect">
            <a:avLst/>
          </a:prstGeom>
          <a:noFill/>
        </p:spPr>
        <p:txBody>
          <a:bodyPr wrap="square" rtlCol="0">
            <a:spAutoFit/>
          </a:bodyPr>
          <a:lstStyle/>
          <a:p>
            <a:pPr algn="ctr"/>
            <a:r>
              <a:rPr lang="zh-CN" altLang="en-US" sz="2400" b="1" dirty="0">
                <a:latin typeface="+mj-ea"/>
                <a:ea typeface="+mj-ea"/>
              </a:rPr>
              <a:t>占比：</a:t>
            </a:r>
            <a:r>
              <a:rPr lang="en-US" altLang="zh-CN" sz="2400" b="1" dirty="0">
                <a:latin typeface="+mj-ea"/>
                <a:ea typeface="+mj-ea"/>
              </a:rPr>
              <a:t>1/6</a:t>
            </a:r>
            <a:endParaRPr lang="LID4096" sz="2400" b="1" dirty="0">
              <a:latin typeface="+mj-ea"/>
              <a:ea typeface="+mj-ea"/>
            </a:endParaRPr>
          </a:p>
        </p:txBody>
      </p:sp>
      <p:sp>
        <p:nvSpPr>
          <p:cNvPr id="50" name="文本框 49">
            <a:extLst>
              <a:ext uri="{FF2B5EF4-FFF2-40B4-BE49-F238E27FC236}">
                <a16:creationId xmlns:a16="http://schemas.microsoft.com/office/drawing/2014/main" id="{4B810522-52AE-4635-8C92-5DA8CE679E27}"/>
              </a:ext>
            </a:extLst>
          </p:cNvPr>
          <p:cNvSpPr txBox="1"/>
          <p:nvPr/>
        </p:nvSpPr>
        <p:spPr>
          <a:xfrm>
            <a:off x="8586658" y="5710385"/>
            <a:ext cx="1845914" cy="461665"/>
          </a:xfrm>
          <a:prstGeom prst="rect">
            <a:avLst/>
          </a:prstGeom>
          <a:noFill/>
        </p:spPr>
        <p:txBody>
          <a:bodyPr wrap="square" rtlCol="0">
            <a:spAutoFit/>
          </a:bodyPr>
          <a:lstStyle/>
          <a:p>
            <a:pPr algn="ctr"/>
            <a:r>
              <a:rPr lang="zh-CN" altLang="en-US" sz="2400" b="1" dirty="0">
                <a:latin typeface="+mj-ea"/>
                <a:ea typeface="+mj-ea"/>
              </a:rPr>
              <a:t>占比：</a:t>
            </a:r>
            <a:r>
              <a:rPr lang="en-US" altLang="zh-CN" sz="2400" b="1" dirty="0">
                <a:latin typeface="+mj-ea"/>
                <a:ea typeface="+mj-ea"/>
              </a:rPr>
              <a:t>1/6</a:t>
            </a:r>
            <a:endParaRPr lang="LID4096" sz="2400" b="1" dirty="0">
              <a:latin typeface="+mj-ea"/>
              <a:ea typeface="+mj-ea"/>
            </a:endParaRPr>
          </a:p>
        </p:txBody>
      </p:sp>
      <p:sp>
        <p:nvSpPr>
          <p:cNvPr id="51" name="文本框 50">
            <a:extLst>
              <a:ext uri="{FF2B5EF4-FFF2-40B4-BE49-F238E27FC236}">
                <a16:creationId xmlns:a16="http://schemas.microsoft.com/office/drawing/2014/main" id="{BF19FED8-F681-4FCA-9B1D-19707770CF1C}"/>
              </a:ext>
            </a:extLst>
          </p:cNvPr>
          <p:cNvSpPr txBox="1"/>
          <p:nvPr/>
        </p:nvSpPr>
        <p:spPr>
          <a:xfrm>
            <a:off x="1570421" y="2746879"/>
            <a:ext cx="2336441" cy="1200329"/>
          </a:xfrm>
          <a:prstGeom prst="rect">
            <a:avLst/>
          </a:prstGeom>
          <a:noFill/>
        </p:spPr>
        <p:txBody>
          <a:bodyPr wrap="square" rtlCol="0">
            <a:spAutoFit/>
          </a:bodyPr>
          <a:lstStyle/>
          <a:p>
            <a:r>
              <a:rPr lang="zh-CN" altLang="en-US" dirty="0"/>
              <a:t>对话式检索</a:t>
            </a:r>
            <a:r>
              <a:rPr lang="en-US" altLang="zh-CN" dirty="0"/>
              <a:t>&amp;</a:t>
            </a:r>
            <a:r>
              <a:rPr lang="zh-CN" altLang="en-US" dirty="0"/>
              <a:t>论文研读</a:t>
            </a:r>
            <a:r>
              <a:rPr lang="en-US" altLang="zh-CN" dirty="0"/>
              <a:t>&amp;</a:t>
            </a:r>
            <a:r>
              <a:rPr lang="zh-CN" altLang="en-US" dirty="0"/>
              <a:t>论文详情页</a:t>
            </a:r>
            <a:r>
              <a:rPr lang="en-US" altLang="zh-CN" dirty="0"/>
              <a:t>&amp;</a:t>
            </a:r>
            <a:r>
              <a:rPr lang="zh-CN" altLang="en-US" dirty="0"/>
              <a:t>论文结果展示前端编写美化，文档撰写</a:t>
            </a:r>
            <a:endParaRPr lang="LID4096" dirty="0"/>
          </a:p>
        </p:txBody>
      </p:sp>
    </p:spTree>
    <p:extLst>
      <p:ext uri="{BB962C8B-B14F-4D97-AF65-F5344CB8AC3E}">
        <p14:creationId xmlns:p14="http://schemas.microsoft.com/office/powerpoint/2010/main" val="1969666897"/>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10519993"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分工</a:t>
              </a:r>
              <a:r>
                <a:rPr lang="zh-CN" altLang="en-US" sz="3200" b="1" kern="0" dirty="0">
                  <a:solidFill>
                    <a:prstClr val="white"/>
                  </a:solidFill>
                  <a:latin typeface="Verdana" panose="020B0604030504040204"/>
                  <a:ea typeface="微软雅黑" panose="020B0503020204020204" pitchFamily="34" charset="-122"/>
                </a:rPr>
                <a:t>明细总览</a:t>
              </a:r>
              <a:endPar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59780" cy="58477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ea typeface="微软雅黑" panose="020B0503020204020204" pitchFamily="34" charset="-122"/>
              </a:rPr>
              <a:t>PART 01	</a:t>
            </a:r>
            <a:r>
              <a:rPr kumimoji="1" lang="zh-CN" altLang="en-US" sz="3200" b="1" dirty="0">
                <a:solidFill>
                  <a:schemeClr val="tx2"/>
                </a:solidFill>
                <a:latin typeface="微软雅黑" panose="020B0503020204020204" pitchFamily="34" charset="-122"/>
                <a:ea typeface="微软雅黑" panose="020B0503020204020204" pitchFamily="34" charset="-122"/>
              </a:rPr>
              <a:t>团队分工</a:t>
            </a:r>
          </a:p>
        </p:txBody>
      </p:sp>
      <p:pic>
        <p:nvPicPr>
          <p:cNvPr id="6" name="图片 5" descr="buaacs"/>
          <p:cNvPicPr>
            <a:picLocks noChangeAspect="1"/>
          </p:cNvPicPr>
          <p:nvPr/>
        </p:nvPicPr>
        <p:blipFill>
          <a:blip r:embed="rId3"/>
          <a:stretch>
            <a:fillRect/>
          </a:stretch>
        </p:blipFill>
        <p:spPr>
          <a:xfrm>
            <a:off x="9489440" y="243205"/>
            <a:ext cx="2476500" cy="609600"/>
          </a:xfrm>
          <a:prstGeom prst="rect">
            <a:avLst/>
          </a:prstGeom>
        </p:spPr>
      </p:pic>
      <p:cxnSp>
        <p:nvCxnSpPr>
          <p:cNvPr id="14" name="直接连接符 13">
            <a:extLst>
              <a:ext uri="{FF2B5EF4-FFF2-40B4-BE49-F238E27FC236}">
                <a16:creationId xmlns:a16="http://schemas.microsoft.com/office/drawing/2014/main" id="{04BE01CF-7120-4A9B-8258-98E64FACD5B9}"/>
              </a:ext>
            </a:extLst>
          </p:cNvPr>
          <p:cNvCxnSpPr/>
          <p:nvPr/>
        </p:nvCxnSpPr>
        <p:spPr>
          <a:xfrm>
            <a:off x="4283434" y="1991138"/>
            <a:ext cx="0" cy="45620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ABB59FB-2DDD-467D-A49D-9276C6B0F07E}"/>
              </a:ext>
            </a:extLst>
          </p:cNvPr>
          <p:cNvCxnSpPr>
            <a:cxnSpLocks/>
          </p:cNvCxnSpPr>
          <p:nvPr/>
        </p:nvCxnSpPr>
        <p:spPr>
          <a:xfrm>
            <a:off x="7825079" y="1963110"/>
            <a:ext cx="0" cy="45620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F4AFBF6-4D41-4927-9D83-74FD20CBBECE}"/>
              </a:ext>
            </a:extLst>
          </p:cNvPr>
          <p:cNvSpPr txBox="1"/>
          <p:nvPr/>
        </p:nvSpPr>
        <p:spPr>
          <a:xfrm>
            <a:off x="1997637" y="1963110"/>
            <a:ext cx="1436705" cy="461665"/>
          </a:xfrm>
          <a:prstGeom prst="rect">
            <a:avLst/>
          </a:prstGeom>
          <a:noFill/>
        </p:spPr>
        <p:txBody>
          <a:bodyPr wrap="square" rtlCol="0">
            <a:spAutoFit/>
          </a:bodyPr>
          <a:lstStyle/>
          <a:p>
            <a:pPr algn="ctr"/>
            <a:r>
              <a:rPr lang="zh-CN" altLang="en-US" sz="2400" b="1" dirty="0"/>
              <a:t>周靖宇</a:t>
            </a:r>
            <a:endParaRPr lang="LID4096" sz="2400" b="1" dirty="0"/>
          </a:p>
        </p:txBody>
      </p:sp>
      <p:sp>
        <p:nvSpPr>
          <p:cNvPr id="42" name="文本框 41">
            <a:extLst>
              <a:ext uri="{FF2B5EF4-FFF2-40B4-BE49-F238E27FC236}">
                <a16:creationId xmlns:a16="http://schemas.microsoft.com/office/drawing/2014/main" id="{BE09181D-415B-46DD-BE4E-617E5C2C8180}"/>
              </a:ext>
            </a:extLst>
          </p:cNvPr>
          <p:cNvSpPr txBox="1"/>
          <p:nvPr/>
        </p:nvSpPr>
        <p:spPr>
          <a:xfrm>
            <a:off x="5412268" y="1963109"/>
            <a:ext cx="1436705" cy="461665"/>
          </a:xfrm>
          <a:prstGeom prst="rect">
            <a:avLst/>
          </a:prstGeom>
          <a:noFill/>
        </p:spPr>
        <p:txBody>
          <a:bodyPr wrap="square" rtlCol="0">
            <a:spAutoFit/>
          </a:bodyPr>
          <a:lstStyle/>
          <a:p>
            <a:pPr algn="ctr"/>
            <a:r>
              <a:rPr lang="zh-CN" altLang="en-US" sz="2400" b="1" dirty="0"/>
              <a:t>黄一轩</a:t>
            </a:r>
            <a:endParaRPr lang="LID4096" sz="2400" b="1" dirty="0"/>
          </a:p>
        </p:txBody>
      </p:sp>
      <p:sp>
        <p:nvSpPr>
          <p:cNvPr id="43" name="文本框 42">
            <a:extLst>
              <a:ext uri="{FF2B5EF4-FFF2-40B4-BE49-F238E27FC236}">
                <a16:creationId xmlns:a16="http://schemas.microsoft.com/office/drawing/2014/main" id="{2C34D215-E201-479A-A299-1C0A39E25E3E}"/>
              </a:ext>
            </a:extLst>
          </p:cNvPr>
          <p:cNvSpPr txBox="1"/>
          <p:nvPr/>
        </p:nvSpPr>
        <p:spPr>
          <a:xfrm>
            <a:off x="8953912" y="1991138"/>
            <a:ext cx="1436705" cy="461665"/>
          </a:xfrm>
          <a:prstGeom prst="rect">
            <a:avLst/>
          </a:prstGeom>
          <a:noFill/>
        </p:spPr>
        <p:txBody>
          <a:bodyPr wrap="square" rtlCol="0">
            <a:spAutoFit/>
          </a:bodyPr>
          <a:lstStyle/>
          <a:p>
            <a:pPr algn="ctr"/>
            <a:r>
              <a:rPr lang="zh-CN" altLang="en-US" sz="2400" b="1" dirty="0"/>
              <a:t>杨博文</a:t>
            </a:r>
            <a:endParaRPr lang="LID4096" sz="2400" b="1" dirty="0"/>
          </a:p>
        </p:txBody>
      </p:sp>
      <p:sp>
        <p:nvSpPr>
          <p:cNvPr id="17" name="文本框 16">
            <a:extLst>
              <a:ext uri="{FF2B5EF4-FFF2-40B4-BE49-F238E27FC236}">
                <a16:creationId xmlns:a16="http://schemas.microsoft.com/office/drawing/2014/main" id="{DCC5C73E-81CB-4375-AC08-B32D33826B74}"/>
              </a:ext>
            </a:extLst>
          </p:cNvPr>
          <p:cNvSpPr txBox="1"/>
          <p:nvPr/>
        </p:nvSpPr>
        <p:spPr>
          <a:xfrm>
            <a:off x="1793032" y="5710385"/>
            <a:ext cx="1845914" cy="461665"/>
          </a:xfrm>
          <a:prstGeom prst="rect">
            <a:avLst/>
          </a:prstGeom>
          <a:noFill/>
        </p:spPr>
        <p:txBody>
          <a:bodyPr wrap="square" rtlCol="0">
            <a:spAutoFit/>
          </a:bodyPr>
          <a:lstStyle/>
          <a:p>
            <a:pPr algn="ctr"/>
            <a:r>
              <a:rPr lang="zh-CN" altLang="en-US" sz="2400" b="1" dirty="0">
                <a:latin typeface="+mj-ea"/>
                <a:ea typeface="+mj-ea"/>
              </a:rPr>
              <a:t>占比：</a:t>
            </a:r>
            <a:r>
              <a:rPr lang="en-US" altLang="zh-CN" sz="2400" b="1" dirty="0">
                <a:latin typeface="+mj-ea"/>
                <a:ea typeface="+mj-ea"/>
              </a:rPr>
              <a:t>1/6</a:t>
            </a:r>
            <a:endParaRPr lang="LID4096" sz="2400" b="1" dirty="0">
              <a:latin typeface="+mj-ea"/>
              <a:ea typeface="+mj-ea"/>
            </a:endParaRPr>
          </a:p>
        </p:txBody>
      </p:sp>
      <p:sp>
        <p:nvSpPr>
          <p:cNvPr id="18" name="文本框 17">
            <a:extLst>
              <a:ext uri="{FF2B5EF4-FFF2-40B4-BE49-F238E27FC236}">
                <a16:creationId xmlns:a16="http://schemas.microsoft.com/office/drawing/2014/main" id="{545BB1FB-D5A9-471E-AB92-DAF33C1126A1}"/>
              </a:ext>
            </a:extLst>
          </p:cNvPr>
          <p:cNvSpPr txBox="1"/>
          <p:nvPr/>
        </p:nvSpPr>
        <p:spPr>
          <a:xfrm>
            <a:off x="5217587" y="5715924"/>
            <a:ext cx="1845914" cy="461665"/>
          </a:xfrm>
          <a:prstGeom prst="rect">
            <a:avLst/>
          </a:prstGeom>
          <a:noFill/>
        </p:spPr>
        <p:txBody>
          <a:bodyPr wrap="square" rtlCol="0">
            <a:spAutoFit/>
          </a:bodyPr>
          <a:lstStyle/>
          <a:p>
            <a:pPr algn="ctr"/>
            <a:r>
              <a:rPr lang="zh-CN" altLang="en-US" sz="2400" b="1" dirty="0">
                <a:latin typeface="+mj-ea"/>
                <a:ea typeface="+mj-ea"/>
              </a:rPr>
              <a:t>占比：</a:t>
            </a:r>
            <a:r>
              <a:rPr lang="en-US" altLang="zh-CN" sz="2400" b="1" dirty="0">
                <a:latin typeface="+mj-ea"/>
                <a:ea typeface="+mj-ea"/>
              </a:rPr>
              <a:t>1/6</a:t>
            </a:r>
            <a:endParaRPr lang="LID4096" sz="2400" b="1" dirty="0">
              <a:latin typeface="+mj-ea"/>
              <a:ea typeface="+mj-ea"/>
            </a:endParaRPr>
          </a:p>
        </p:txBody>
      </p:sp>
      <p:sp>
        <p:nvSpPr>
          <p:cNvPr id="23" name="文本框 22">
            <a:extLst>
              <a:ext uri="{FF2B5EF4-FFF2-40B4-BE49-F238E27FC236}">
                <a16:creationId xmlns:a16="http://schemas.microsoft.com/office/drawing/2014/main" id="{3EF17E82-FE53-4A12-84DF-A222B88CF003}"/>
              </a:ext>
            </a:extLst>
          </p:cNvPr>
          <p:cNvSpPr txBox="1"/>
          <p:nvPr/>
        </p:nvSpPr>
        <p:spPr>
          <a:xfrm>
            <a:off x="8586658" y="5710385"/>
            <a:ext cx="1845914" cy="461665"/>
          </a:xfrm>
          <a:prstGeom prst="rect">
            <a:avLst/>
          </a:prstGeom>
          <a:noFill/>
        </p:spPr>
        <p:txBody>
          <a:bodyPr wrap="square" rtlCol="0">
            <a:spAutoFit/>
          </a:bodyPr>
          <a:lstStyle/>
          <a:p>
            <a:pPr algn="ctr"/>
            <a:r>
              <a:rPr lang="zh-CN" altLang="en-US" sz="2400" b="1" dirty="0">
                <a:latin typeface="+mj-ea"/>
                <a:ea typeface="+mj-ea"/>
              </a:rPr>
              <a:t>占比：</a:t>
            </a:r>
            <a:r>
              <a:rPr lang="en-US" altLang="zh-CN" sz="2400" b="1" dirty="0">
                <a:latin typeface="+mj-ea"/>
                <a:ea typeface="+mj-ea"/>
              </a:rPr>
              <a:t>1/6</a:t>
            </a:r>
            <a:endParaRPr lang="LID4096" sz="2400" b="1" dirty="0">
              <a:latin typeface="+mj-ea"/>
              <a:ea typeface="+mj-ea"/>
            </a:endParaRPr>
          </a:p>
        </p:txBody>
      </p:sp>
      <p:sp>
        <p:nvSpPr>
          <p:cNvPr id="4" name="文本框 3">
            <a:extLst>
              <a:ext uri="{FF2B5EF4-FFF2-40B4-BE49-F238E27FC236}">
                <a16:creationId xmlns:a16="http://schemas.microsoft.com/office/drawing/2014/main" id="{B30C7A74-D0A7-4EED-B343-C0AF6F5C8D61}"/>
              </a:ext>
            </a:extLst>
          </p:cNvPr>
          <p:cNvSpPr txBox="1"/>
          <p:nvPr/>
        </p:nvSpPr>
        <p:spPr>
          <a:xfrm>
            <a:off x="4581282" y="2372357"/>
            <a:ext cx="3041370" cy="3139321"/>
          </a:xfrm>
          <a:prstGeom prst="rect">
            <a:avLst/>
          </a:prstGeom>
          <a:noFill/>
        </p:spPr>
        <p:txBody>
          <a:bodyPr wrap="square" rtlCol="0">
            <a:spAutoFit/>
          </a:bodyPr>
          <a:lstStyle/>
          <a:p>
            <a:pPr marL="342900" lvl="0" indent="-342900">
              <a:buFont typeface="+mj-lt"/>
              <a:buAutoNum type="arabicPeriod"/>
            </a:pPr>
            <a:r>
              <a:rPr lang="zh-CN" altLang="en-US" dirty="0"/>
              <a:t>后端数据库的设计，以及用户身份认证和文献交互等任务流接口。</a:t>
            </a:r>
            <a:endParaRPr lang="en-US" altLang="zh-CN" dirty="0"/>
          </a:p>
          <a:p>
            <a:pPr marL="342900" lvl="0" indent="-342900">
              <a:buFont typeface="+mj-lt"/>
              <a:buAutoNum type="arabicPeriod"/>
            </a:pPr>
            <a:r>
              <a:rPr lang="zh-CN" altLang="en-US" dirty="0"/>
              <a:t>远程服务器数据库环境，配置前后端部署环境。构建</a:t>
            </a:r>
            <a:r>
              <a:rPr lang="en-US" altLang="zh-CN" dirty="0"/>
              <a:t>CI/CD</a:t>
            </a:r>
            <a:r>
              <a:rPr lang="zh-CN" altLang="en-US" dirty="0"/>
              <a:t>，优化</a:t>
            </a:r>
            <a:r>
              <a:rPr lang="en-US" altLang="zh-CN" dirty="0"/>
              <a:t>web</a:t>
            </a:r>
            <a:r>
              <a:rPr lang="zh-CN" altLang="en-US" dirty="0"/>
              <a:t>访问、安全设置和并发处理，系统维护。</a:t>
            </a:r>
            <a:endParaRPr lang="en-US" altLang="zh-CN" dirty="0"/>
          </a:p>
          <a:p>
            <a:pPr marL="342900" lvl="0" indent="-342900">
              <a:buFont typeface="+mj-lt"/>
              <a:buAutoNum type="arabicPeriod"/>
            </a:pPr>
            <a:r>
              <a:rPr lang="zh-CN" altLang="en-US" dirty="0"/>
              <a:t>前端开发中美工风格的统一协调，协助完成页面设计、交互设计。</a:t>
            </a:r>
            <a:endParaRPr lang="LID4096" dirty="0"/>
          </a:p>
        </p:txBody>
      </p:sp>
      <p:sp>
        <p:nvSpPr>
          <p:cNvPr id="5" name="文本框 4">
            <a:extLst>
              <a:ext uri="{FF2B5EF4-FFF2-40B4-BE49-F238E27FC236}">
                <a16:creationId xmlns:a16="http://schemas.microsoft.com/office/drawing/2014/main" id="{A4CD3B39-36FB-4903-B9D9-BF6784058067}"/>
              </a:ext>
            </a:extLst>
          </p:cNvPr>
          <p:cNvSpPr txBox="1"/>
          <p:nvPr/>
        </p:nvSpPr>
        <p:spPr>
          <a:xfrm>
            <a:off x="1431247" y="2424774"/>
            <a:ext cx="2551878" cy="2308324"/>
          </a:xfrm>
          <a:prstGeom prst="rect">
            <a:avLst/>
          </a:prstGeom>
          <a:noFill/>
        </p:spPr>
        <p:txBody>
          <a:bodyPr wrap="square" rtlCol="0">
            <a:spAutoFit/>
          </a:bodyPr>
          <a:lstStyle/>
          <a:p>
            <a:pPr marL="342900" indent="-342900">
              <a:buFont typeface="+mj-lt"/>
              <a:buAutoNum type="arabicPeriod"/>
            </a:pPr>
            <a:r>
              <a:rPr lang="zh-CN" altLang="en-US" dirty="0"/>
              <a:t>组长</a:t>
            </a:r>
            <a:r>
              <a:rPr lang="en-US" altLang="zh-CN" dirty="0"/>
              <a:t>+PM</a:t>
            </a:r>
            <a:r>
              <a:rPr lang="zh-CN" altLang="en-US" dirty="0"/>
              <a:t>，任务分配</a:t>
            </a:r>
            <a:r>
              <a:rPr lang="en-US" altLang="zh-CN" dirty="0"/>
              <a:t>+</a:t>
            </a:r>
            <a:r>
              <a:rPr lang="zh-CN" altLang="en-US" dirty="0"/>
              <a:t>进度监督</a:t>
            </a:r>
            <a:endParaRPr lang="en-US" altLang="zh-CN" dirty="0"/>
          </a:p>
          <a:p>
            <a:pPr marL="342900" indent="-342900">
              <a:buFont typeface="+mj-lt"/>
              <a:buAutoNum type="arabicPeriod"/>
            </a:pPr>
            <a:r>
              <a:rPr lang="en-US" altLang="zh-CN" dirty="0"/>
              <a:t>AI</a:t>
            </a:r>
            <a:r>
              <a:rPr lang="zh-CN" altLang="en-US" dirty="0"/>
              <a:t>部分摘要生成，总数生成，对话式检索</a:t>
            </a:r>
            <a:endParaRPr lang="en-US" altLang="zh-CN" dirty="0"/>
          </a:p>
          <a:p>
            <a:pPr marL="342900" indent="-342900">
              <a:buFont typeface="+mj-lt"/>
              <a:buAutoNum type="arabicPeriod"/>
            </a:pPr>
            <a:r>
              <a:rPr lang="zh-CN" altLang="en-US" dirty="0"/>
              <a:t>部分服务器维护工作</a:t>
            </a:r>
            <a:endParaRPr lang="en-US" altLang="zh-CN" dirty="0"/>
          </a:p>
          <a:p>
            <a:pPr marL="342900" indent="-342900">
              <a:buFont typeface="+mj-lt"/>
              <a:buAutoNum type="arabicPeriod"/>
            </a:pPr>
            <a:r>
              <a:rPr lang="zh-CN" altLang="en-US" dirty="0"/>
              <a:t>部分后端接口编写</a:t>
            </a:r>
            <a:endParaRPr lang="LID4096" dirty="0"/>
          </a:p>
        </p:txBody>
      </p:sp>
      <p:sp>
        <p:nvSpPr>
          <p:cNvPr id="7" name="文本框 6">
            <a:extLst>
              <a:ext uri="{FF2B5EF4-FFF2-40B4-BE49-F238E27FC236}">
                <a16:creationId xmlns:a16="http://schemas.microsoft.com/office/drawing/2014/main" id="{B85F7DEF-69F8-4F92-BB34-D53F42FAC227}"/>
              </a:ext>
            </a:extLst>
          </p:cNvPr>
          <p:cNvSpPr txBox="1"/>
          <p:nvPr/>
        </p:nvSpPr>
        <p:spPr>
          <a:xfrm>
            <a:off x="8125385" y="2442167"/>
            <a:ext cx="3011547" cy="1200329"/>
          </a:xfrm>
          <a:prstGeom prst="rect">
            <a:avLst/>
          </a:prstGeom>
          <a:noFill/>
        </p:spPr>
        <p:txBody>
          <a:bodyPr wrap="square" rtlCol="0">
            <a:spAutoFit/>
          </a:bodyPr>
          <a:lstStyle/>
          <a:p>
            <a:r>
              <a:rPr lang="zh-CN" altLang="en-US" dirty="0"/>
              <a:t>大模型本地部署，</a:t>
            </a:r>
            <a:r>
              <a:rPr lang="en-US" altLang="zh-CN" dirty="0"/>
              <a:t>rag</a:t>
            </a:r>
            <a:r>
              <a:rPr lang="zh-CN" altLang="en-US" dirty="0"/>
              <a:t>流程设计开发，</a:t>
            </a:r>
            <a:r>
              <a:rPr lang="en-US" altLang="zh-CN" dirty="0"/>
              <a:t>ai</a:t>
            </a:r>
            <a:r>
              <a:rPr lang="zh-CN" altLang="en-US" dirty="0"/>
              <a:t>部分（检索，研读）功能设计，开发，后端部分接口编写与测试</a:t>
            </a:r>
            <a:endParaRPr lang="LID4096" dirty="0"/>
          </a:p>
        </p:txBody>
      </p:sp>
    </p:spTree>
    <p:extLst>
      <p:ext uri="{BB962C8B-B14F-4D97-AF65-F5344CB8AC3E}">
        <p14:creationId xmlns:p14="http://schemas.microsoft.com/office/powerpoint/2010/main" val="4130881884"/>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99459" y="775396"/>
            <a:ext cx="9962708" cy="5777803"/>
            <a:chOff x="5619750" y="1399829"/>
            <a:chExt cx="6237288" cy="5048487"/>
          </a:xfrm>
        </p:grpSpPr>
        <p:sp>
          <p:nvSpPr>
            <p:cNvPr id="21" name="圆角矩形 22"/>
            <p:cNvSpPr/>
            <p:nvPr/>
          </p:nvSpPr>
          <p:spPr>
            <a:xfrm>
              <a:off x="5619750" y="1571516"/>
              <a:ext cx="6237288" cy="4876800"/>
            </a:xfrm>
            <a:prstGeom prst="roundRect">
              <a:avLst>
                <a:gd name="adj" fmla="val 6207"/>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22" name="矩形 21"/>
            <p:cNvSpPr/>
            <p:nvPr/>
          </p:nvSpPr>
          <p:spPr>
            <a:xfrm>
              <a:off x="5619750" y="1399829"/>
              <a:ext cx="2035458" cy="609775"/>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分工明细</a:t>
              </a:r>
            </a:p>
          </p:txBody>
        </p:sp>
      </p:grpSp>
      <p:sp>
        <p:nvSpPr>
          <p:cNvPr id="8" name="文本框 7"/>
          <p:cNvSpPr txBox="1"/>
          <p:nvPr/>
        </p:nvSpPr>
        <p:spPr>
          <a:xfrm>
            <a:off x="5074745" y="6525171"/>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9" name="梯形 8"/>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15" name="文本框 14"/>
          <p:cNvSpPr txBox="1"/>
          <p:nvPr/>
        </p:nvSpPr>
        <p:spPr>
          <a:xfrm>
            <a:off x="273685" y="121285"/>
            <a:ext cx="5259780" cy="584775"/>
          </a:xfrm>
          <a:prstGeom prst="rect">
            <a:avLst/>
          </a:prstGeom>
          <a:noFill/>
        </p:spPr>
        <p:txBody>
          <a:bodyPr wrap="square" rtlCol="0">
            <a:spAutoFit/>
          </a:bodyPr>
          <a:lstStyle/>
          <a:p>
            <a:r>
              <a:rPr kumimoji="1" lang="en-US" altLang="zh-CN" sz="3200" b="1" dirty="0">
                <a:solidFill>
                  <a:schemeClr val="tx2"/>
                </a:solidFill>
                <a:latin typeface="微软雅黑" panose="020B0503020204020204" pitchFamily="34" charset="-122"/>
              </a:rPr>
              <a:t>PART 01	</a:t>
            </a:r>
            <a:r>
              <a:rPr kumimoji="1" lang="zh-CN" altLang="en-US" sz="3200" b="1" dirty="0">
                <a:solidFill>
                  <a:schemeClr val="tx2"/>
                </a:solidFill>
                <a:latin typeface="微软雅黑" panose="020B0503020204020204" pitchFamily="34" charset="-122"/>
              </a:rPr>
              <a:t>团队分工</a:t>
            </a:r>
          </a:p>
        </p:txBody>
      </p:sp>
      <p:pic>
        <p:nvPicPr>
          <p:cNvPr id="6" name="图片 5" descr="buaacs"/>
          <p:cNvPicPr>
            <a:picLocks noChangeAspect="1"/>
          </p:cNvPicPr>
          <p:nvPr/>
        </p:nvPicPr>
        <p:blipFill>
          <a:blip r:embed="rId3"/>
          <a:stretch>
            <a:fillRect/>
          </a:stretch>
        </p:blipFill>
        <p:spPr>
          <a:xfrm>
            <a:off x="9489440" y="243205"/>
            <a:ext cx="2476500" cy="609600"/>
          </a:xfrm>
          <a:prstGeom prst="rect">
            <a:avLst/>
          </a:prstGeom>
        </p:spPr>
      </p:pic>
      <p:sp>
        <p:nvSpPr>
          <p:cNvPr id="2" name="文本框 1"/>
          <p:cNvSpPr txBox="1"/>
          <p:nvPr/>
        </p:nvSpPr>
        <p:spPr>
          <a:xfrm>
            <a:off x="1425575" y="1615440"/>
            <a:ext cx="8691245" cy="1429622"/>
          </a:xfrm>
          <a:prstGeom prst="rect">
            <a:avLst/>
          </a:prstGeom>
          <a:noFill/>
        </p:spPr>
        <p:txBody>
          <a:bodyPr wrap="square" rtlCol="0">
            <a:spAutoFit/>
          </a:bodyPr>
          <a:lstStyle/>
          <a:p>
            <a:pPr indent="0"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可见</a:t>
            </a:r>
            <a:r>
              <a:rPr lang="zh-CN" altLang="en-US" sz="2000" dirty="0">
                <a:hlinkClick r:id="rId4"/>
              </a:rPr>
              <a:t>易加加论文助手 </a:t>
            </a:r>
            <a:r>
              <a:rPr lang="en-US" altLang="zh-CN" sz="2000" dirty="0">
                <a:hlinkClick r:id="rId4"/>
              </a:rPr>
              <a:t>(</a:t>
            </a:r>
            <a:r>
              <a:rPr lang="en-US" sz="2000" dirty="0">
                <a:hlinkClick r:id="rId4"/>
              </a:rPr>
              <a:t>buaase.cn)</a:t>
            </a:r>
            <a:r>
              <a:rPr lang="zh-CN" altLang="en-US" sz="2000" dirty="0"/>
              <a:t>的关于我们一页</a:t>
            </a:r>
            <a:endParaRPr lang="en-US" altLang="zh-CN" sz="2000" dirty="0"/>
          </a:p>
          <a:p>
            <a:pPr indent="0" fontAlgn="auto">
              <a:lnSpc>
                <a:spcPct val="150000"/>
              </a:lnSpc>
            </a:pPr>
            <a:endParaRPr lang="en-US" altLang="zh-CN" sz="2000" dirty="0"/>
          </a:p>
          <a:p>
            <a:pPr indent="0" fontAlgn="auto">
              <a:lnSpc>
                <a:spcPct val="150000"/>
              </a:lnSpc>
            </a:pPr>
            <a:endParaRPr lang="en-US" altLang="zh-CN" sz="2000" dirty="0"/>
          </a:p>
        </p:txBody>
      </p:sp>
      <p:pic>
        <p:nvPicPr>
          <p:cNvPr id="3" name="图片 2">
            <a:extLst>
              <a:ext uri="{FF2B5EF4-FFF2-40B4-BE49-F238E27FC236}">
                <a16:creationId xmlns:a16="http://schemas.microsoft.com/office/drawing/2014/main" id="{35DEC8FD-ABBA-46C5-A065-5C45C64F3DF5}"/>
              </a:ext>
            </a:extLst>
          </p:cNvPr>
          <p:cNvPicPr>
            <a:picLocks noChangeAspect="1"/>
          </p:cNvPicPr>
          <p:nvPr/>
        </p:nvPicPr>
        <p:blipFill>
          <a:blip r:embed="rId5"/>
          <a:stretch>
            <a:fillRect/>
          </a:stretch>
        </p:blipFill>
        <p:spPr>
          <a:xfrm>
            <a:off x="1632129" y="2527234"/>
            <a:ext cx="8278136" cy="3358881"/>
          </a:xfrm>
          <a:prstGeom prst="rect">
            <a:avLst/>
          </a:prstGeom>
        </p:spPr>
      </p:pic>
    </p:spTree>
    <p:extLst>
      <p:ext uri="{BB962C8B-B14F-4D97-AF65-F5344CB8AC3E}">
        <p14:creationId xmlns:p14="http://schemas.microsoft.com/office/powerpoint/2010/main" val="2078507977"/>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925059" y="2931160"/>
            <a:ext cx="4922326" cy="1015663"/>
          </a:xfrm>
          <a:prstGeom prst="rect">
            <a:avLst/>
          </a:prstGeom>
          <a:noFill/>
          <a:ln w="28575">
            <a:noFill/>
          </a:ln>
        </p:spPr>
        <p:txBody>
          <a:bodyPr wrap="square" rtlCol="0">
            <a:spAutoFit/>
          </a:bodyPr>
          <a:lstStyle/>
          <a:p>
            <a:pPr algn="dist"/>
            <a:r>
              <a:rPr lang="zh-CN" altLang="en-US" sz="6000" b="1" dirty="0">
                <a:latin typeface="微软雅黑" panose="020B0503020204020204" pitchFamily="34" charset="-122"/>
                <a:cs typeface="Yuppy SC" panose="020F0603040207020204" pitchFamily="34" charset="-122"/>
              </a:rPr>
              <a:t>项目推进总结</a:t>
            </a:r>
          </a:p>
        </p:txBody>
      </p:sp>
      <p:pic>
        <p:nvPicPr>
          <p:cNvPr id="21" name="图片 20"/>
          <p:cNvPicPr>
            <a:picLocks noChangeAspect="1"/>
          </p:cNvPicPr>
          <p:nvPr/>
        </p:nvPicPr>
        <p:blipFill>
          <a:blip r:embed="rId2"/>
          <a:stretch>
            <a:fillRect/>
          </a:stretch>
        </p:blipFill>
        <p:spPr>
          <a:xfrm>
            <a:off x="9578078" y="2676758"/>
            <a:ext cx="1524000" cy="1524000"/>
          </a:xfrm>
          <a:prstGeom prst="rect">
            <a:avLst/>
          </a:prstGeom>
        </p:spPr>
      </p:pic>
      <p:sp>
        <p:nvSpPr>
          <p:cNvPr id="22" name="弧形 6"/>
          <p:cNvSpPr/>
          <p:nvPr/>
        </p:nvSpPr>
        <p:spPr>
          <a:xfrm>
            <a:off x="1370509" y="1845727"/>
            <a:ext cx="3136082" cy="3166334"/>
          </a:xfrm>
          <a:prstGeom prst="arc">
            <a:avLst>
              <a:gd name="adj1" fmla="val 5368489"/>
              <a:gd name="adj2" fmla="val 16261056"/>
            </a:avLst>
          </a:prstGeom>
          <a:noFill/>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弧形 7"/>
          <p:cNvSpPr/>
          <p:nvPr/>
        </p:nvSpPr>
        <p:spPr>
          <a:xfrm>
            <a:off x="2038295" y="2141519"/>
            <a:ext cx="2468295" cy="2628529"/>
          </a:xfrm>
          <a:prstGeom prst="arc">
            <a:avLst>
              <a:gd name="adj1" fmla="val 20643614"/>
              <a:gd name="adj2" fmla="val 3170841"/>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p:cNvSpPr/>
          <p:nvPr/>
        </p:nvSpPr>
        <p:spPr>
          <a:xfrm>
            <a:off x="2038297" y="2436052"/>
            <a:ext cx="1895666" cy="1895667"/>
          </a:xfrm>
          <a:prstGeom prst="ellipse">
            <a:avLst/>
          </a:prstGeom>
          <a:gradFill>
            <a:gsLst>
              <a:gs pos="0">
                <a:schemeClr val="bg1">
                  <a:lumMod val="95000"/>
                </a:schemeClr>
              </a:gs>
              <a:gs pos="98000">
                <a:schemeClr val="bg1">
                  <a:lumMod val="65000"/>
                </a:schemeClr>
              </a:gs>
            </a:gsLst>
            <a:lin ang="2700000" scaled="0"/>
          </a:gradFill>
          <a:ln w="28575">
            <a:gradFill>
              <a:gsLst>
                <a:gs pos="0">
                  <a:schemeClr val="accent1">
                    <a:lumMod val="5000"/>
                    <a:lumOff val="95000"/>
                  </a:schemeClr>
                </a:gs>
                <a:gs pos="100000">
                  <a:schemeClr val="bg1">
                    <a:lumMod val="50000"/>
                  </a:schemeClr>
                </a:gs>
              </a:gsLst>
              <a:lin ang="2700000" scaled="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25" name="椭圆 24"/>
          <p:cNvSpPr/>
          <p:nvPr/>
        </p:nvSpPr>
        <p:spPr>
          <a:xfrm>
            <a:off x="1929526" y="2327281"/>
            <a:ext cx="2113208" cy="2113209"/>
          </a:xfrm>
          <a:prstGeom prst="ellipse">
            <a:avLst/>
          </a:prstGeom>
          <a:noFill/>
          <a:ln w="28575"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42398" y="2823412"/>
            <a:ext cx="1687463" cy="1322070"/>
          </a:xfrm>
          <a:prstGeom prst="rect">
            <a:avLst/>
          </a:prstGeom>
          <a:noFill/>
          <a:ln w="28575">
            <a:noFill/>
          </a:ln>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cs typeface="Yuppy SC" panose="020F0603040207020204" pitchFamily="34" charset="-122"/>
              </a:rPr>
              <a:t>PART 02</a:t>
            </a:r>
            <a:endParaRPr lang="zh-CN" altLang="en-US" sz="4000" b="1" dirty="0">
              <a:latin typeface="微软雅黑" panose="020B0503020204020204" pitchFamily="34" charset="-122"/>
              <a:ea typeface="微软雅黑" panose="020B0503020204020204" pitchFamily="34" charset="-122"/>
              <a:cs typeface="Yuppy SC" panose="020F0603040207020204" pitchFamily="34" charset="-122"/>
            </a:endParaRPr>
          </a:p>
        </p:txBody>
      </p:sp>
      <p:sp>
        <p:nvSpPr>
          <p:cNvPr id="27" name="弧形 4"/>
          <p:cNvSpPr/>
          <p:nvPr/>
        </p:nvSpPr>
        <p:spPr>
          <a:xfrm>
            <a:off x="1764318" y="2141519"/>
            <a:ext cx="2459926" cy="2496901"/>
          </a:xfrm>
          <a:prstGeom prst="arc">
            <a:avLst>
              <a:gd name="adj1" fmla="val 16135557"/>
              <a:gd name="adj2" fmla="val 8938577"/>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 27"/>
          <p:cNvSpPr/>
          <p:nvPr/>
        </p:nvSpPr>
        <p:spPr>
          <a:xfrm>
            <a:off x="3436139" y="4462360"/>
            <a:ext cx="138494" cy="138494"/>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656955" y="4362588"/>
            <a:ext cx="80419" cy="80419"/>
          </a:xfrm>
          <a:prstGeom prst="ellipse">
            <a:avLst/>
          </a:prstGeom>
          <a:solidFill>
            <a:schemeClr val="bg1">
              <a:lumMod val="8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406965" y="3036202"/>
            <a:ext cx="110651" cy="110651"/>
          </a:xfrm>
          <a:prstGeom prst="ellipse">
            <a:avLst/>
          </a:prstGeom>
          <a:solidFill>
            <a:schemeClr val="bg1">
              <a:lumMod val="8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753294" y="4453635"/>
            <a:ext cx="125309" cy="137583"/>
          </a:xfrm>
          <a:prstGeom prst="rect">
            <a:avLst/>
          </a:prstGeom>
          <a:solidFill>
            <a:srgbClr val="00B0F0"/>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907389" y="3468634"/>
            <a:ext cx="85432" cy="85432"/>
          </a:xfrm>
          <a:prstGeom prst="ellipse">
            <a:avLst/>
          </a:prstGeom>
          <a:solidFill>
            <a:srgbClr val="C1C1C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47179" y="2327281"/>
            <a:ext cx="168204" cy="168204"/>
          </a:xfrm>
          <a:prstGeom prst="ellipse">
            <a:avLst/>
          </a:prstGeom>
          <a:solidFill>
            <a:srgbClr val="C1C1C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920474" y="2174707"/>
            <a:ext cx="68110" cy="68110"/>
          </a:xfrm>
          <a:prstGeom prst="ellipse">
            <a:avLst/>
          </a:prstGeom>
          <a:solidFill>
            <a:schemeClr val="bg1">
              <a:lumMod val="6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074745" y="6510883"/>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BAASCSE</a:t>
            </a:r>
            <a:endParaRPr kumimoji="1" lang="zh-CN" altLang="en-US" b="1" dirty="0">
              <a:solidFill>
                <a:schemeClr val="bg1"/>
              </a:solidFill>
              <a:latin typeface="Verdana" panose="020B0604030504040204" pitchFamily="34" charset="0"/>
              <a:cs typeface="Verdana" panose="020B0604030504040204" pitchFamily="34" charset="0"/>
            </a:endParaRPr>
          </a:p>
        </p:txBody>
      </p:sp>
      <p:sp>
        <p:nvSpPr>
          <p:cNvPr id="37" name="梯形 36"/>
          <p:cNvSpPr/>
          <p:nvPr/>
        </p:nvSpPr>
        <p:spPr>
          <a:xfrm rot="10800000" flipV="1">
            <a:off x="745330" y="6561673"/>
            <a:ext cx="10701339" cy="296327"/>
          </a:xfrm>
          <a:prstGeom prst="trapezoid">
            <a:avLst/>
          </a:prstGeom>
          <a:gradFill>
            <a:gsLst>
              <a:gs pos="0">
                <a:srgbClr val="ABB0B9"/>
              </a:gs>
              <a:gs pos="26000">
                <a:srgbClr val="315798"/>
              </a:gs>
              <a:gs pos="68000">
                <a:schemeClr val="accent1">
                  <a:lumMod val="75000"/>
                </a:schemeClr>
              </a:gs>
              <a:gs pos="100000">
                <a:schemeClr val="bg1">
                  <a:lumMod val="75000"/>
                </a:schemeClr>
              </a:gs>
            </a:gsLst>
            <a:lin ang="27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189933" y="6506666"/>
            <a:ext cx="1812131" cy="369332"/>
          </a:xfrm>
          <a:prstGeom prst="rect">
            <a:avLst/>
          </a:prstGeom>
          <a:noFill/>
        </p:spPr>
        <p:txBody>
          <a:bodyPr wrap="square" rtlCol="0">
            <a:spAutoFit/>
          </a:bodyPr>
          <a:lstStyle/>
          <a:p>
            <a:pPr algn="dist"/>
            <a:r>
              <a:rPr kumimoji="1"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BUAASCSE</a:t>
            </a:r>
            <a:endParaRPr kumimoji="1" lang="zh-CN" altLang="en-US" b="1" dirty="0">
              <a:solidFill>
                <a:schemeClr val="bg1"/>
              </a:solidFill>
              <a:latin typeface="Verdana" panose="020B0604030504040204" pitchFamily="34" charset="0"/>
              <a:cs typeface="Verdana" panose="020B0604030504040204" pitchFamily="34" charset="0"/>
            </a:endParaRPr>
          </a:p>
        </p:txBody>
      </p:sp>
      <p:pic>
        <p:nvPicPr>
          <p:cNvPr id="2" name="图片 1" descr="buaacs"/>
          <p:cNvPicPr>
            <a:picLocks noChangeAspect="1"/>
          </p:cNvPicPr>
          <p:nvPr/>
        </p:nvPicPr>
        <p:blipFill>
          <a:blip r:embed="rId3"/>
          <a:stretch>
            <a:fillRect/>
          </a:stretch>
        </p:blipFill>
        <p:spPr>
          <a:xfrm>
            <a:off x="9489440" y="243205"/>
            <a:ext cx="2476500" cy="609600"/>
          </a:xfrm>
          <a:prstGeom prst="rect">
            <a:avLst/>
          </a:prstGeom>
        </p:spPr>
      </p:pic>
    </p:spTree>
  </p:cSld>
  <p:clrMapOvr>
    <a:masterClrMapping/>
  </p:clrMapOvr>
  <p:transition>
    <p:wipe/>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cb220a7e-5d54-4fd1-b206-20f36c46854c"/>
  <p:tag name="COMMONDATA" val="eyJoZGlkIjoiMDNhNzQxNGYwN2FiMDZmY2U3OWE3MWM1NGM2M2FmZjc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0,&quot;width&quot;:39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3362</Words>
  <Application>Microsoft Office PowerPoint</Application>
  <PresentationFormat>宽屏</PresentationFormat>
  <Paragraphs>248</Paragraphs>
  <Slides>25</Slides>
  <Notes>6</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Yuppy SC</vt:lpstr>
      <vt:lpstr>等线</vt:lpstr>
      <vt:lpstr>仿宋_GB2312</vt:lpstr>
      <vt:lpstr>经典综艺体简</vt:lpstr>
      <vt:lpstr>微软雅黑</vt:lpstr>
      <vt:lpstr>Aharoni</vt:lpstr>
      <vt:lpstr>Arial</vt:lpstr>
      <vt:lpstr>Calibri</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dell</cp:lastModifiedBy>
  <cp:revision>725</cp:revision>
  <dcterms:created xsi:type="dcterms:W3CDTF">2021-12-14T06:44:00Z</dcterms:created>
  <dcterms:modified xsi:type="dcterms:W3CDTF">2024-06-14T00:28:08Z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54C5755245D441448A001485901E9915</vt:lpwstr>
  </property>
  <property fmtid="{D5CDD505-2E9C-101B-9397-08002B2CF9AE}" pid="3" name="KSOProductBuildVer">
    <vt:lpwstr>2052-11.1.0.13703</vt:lpwstr>
  </property>
</Properties>
</file>